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75" r:id="rId2"/>
    <p:sldId id="276" r:id="rId3"/>
    <p:sldId id="277" r:id="rId4"/>
    <p:sldId id="278" r:id="rId5"/>
    <p:sldId id="286" r:id="rId6"/>
    <p:sldId id="279" r:id="rId7"/>
    <p:sldId id="280" r:id="rId8"/>
    <p:sldId id="281" r:id="rId9"/>
    <p:sldId id="282" r:id="rId10"/>
    <p:sldId id="283" r:id="rId11"/>
    <p:sldId id="284" r:id="rId12"/>
    <p:sldId id="256" r:id="rId13"/>
    <p:sldId id="271" r:id="rId14"/>
    <p:sldId id="272" r:id="rId15"/>
    <p:sldId id="273" r:id="rId16"/>
    <p:sldId id="274" r:id="rId17"/>
    <p:sldId id="270" r:id="rId18"/>
    <p:sldId id="258" r:id="rId19"/>
    <p:sldId id="259" r:id="rId20"/>
    <p:sldId id="266" r:id="rId21"/>
    <p:sldId id="263" r:id="rId22"/>
    <p:sldId id="268" r:id="rId23"/>
    <p:sldId id="262" r:id="rId24"/>
    <p:sldId id="264" r:id="rId25"/>
    <p:sldId id="265" r:id="rId26"/>
    <p:sldId id="260" r:id="rId27"/>
    <p:sldId id="261" r:id="rId28"/>
    <p:sldId id="267"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3" autoAdjust="0"/>
    <p:restoredTop sz="94255"/>
  </p:normalViewPr>
  <p:slideViewPr>
    <p:cSldViewPr snapToGrid="0">
      <p:cViewPr varScale="1">
        <p:scale>
          <a:sx n="69" d="100"/>
          <a:sy n="69" d="100"/>
        </p:scale>
        <p:origin x="74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7A1EFB-5D46-4F5B-BB2E-7C45BAED6A56}" type="doc">
      <dgm:prSet loTypeId="urn:microsoft.com/office/officeart/2005/8/layout/hierarchy1" loCatId="Inbox" qsTypeId="urn:microsoft.com/office/officeart/2005/8/quickstyle/simple4" qsCatId="simple" csTypeId="urn:microsoft.com/office/officeart/2005/8/colors/accent3_2" csCatId="accent3" phldr="1"/>
      <dgm:spPr/>
      <dgm:t>
        <a:bodyPr/>
        <a:lstStyle/>
        <a:p>
          <a:endParaRPr lang="en-US"/>
        </a:p>
      </dgm:t>
    </dgm:pt>
    <dgm:pt modelId="{B7A42532-933E-450F-A3D2-12BF62EFBF51}">
      <dgm:prSet/>
      <dgm:spPr/>
      <dgm:t>
        <a:bodyPr/>
        <a:lstStyle/>
        <a:p>
          <a:r>
            <a:rPr lang="en-US" dirty="0"/>
            <a:t>Western Ways of Knowing</a:t>
          </a:r>
        </a:p>
      </dgm:t>
    </dgm:pt>
    <dgm:pt modelId="{D0147434-33AB-4AA0-9F62-9127F40B3E33}" type="parTrans" cxnId="{53119B8B-F02A-4C55-9347-F0A7FE5D9428}">
      <dgm:prSet/>
      <dgm:spPr/>
      <dgm:t>
        <a:bodyPr/>
        <a:lstStyle/>
        <a:p>
          <a:endParaRPr lang="en-US"/>
        </a:p>
      </dgm:t>
    </dgm:pt>
    <dgm:pt modelId="{23D076E3-2B3D-47E9-88A8-5E672B4691B7}" type="sibTrans" cxnId="{53119B8B-F02A-4C55-9347-F0A7FE5D9428}">
      <dgm:prSet/>
      <dgm:spPr/>
      <dgm:t>
        <a:bodyPr/>
        <a:lstStyle/>
        <a:p>
          <a:endParaRPr lang="en-US"/>
        </a:p>
      </dgm:t>
    </dgm:pt>
    <dgm:pt modelId="{8494B5AD-BB65-4A4B-8227-D9370D6EE420}">
      <dgm:prSet/>
      <dgm:spPr/>
      <dgm:t>
        <a:bodyPr/>
        <a:lstStyle/>
        <a:p>
          <a:r>
            <a:rPr lang="en-US" dirty="0"/>
            <a:t>Indigenous Perspectives</a:t>
          </a:r>
        </a:p>
      </dgm:t>
    </dgm:pt>
    <dgm:pt modelId="{08C368B3-045B-4433-8394-C07E3F06FA50}" type="parTrans" cxnId="{54A8A2BA-604D-49E3-B28E-6AACB3AF9A8D}">
      <dgm:prSet/>
      <dgm:spPr/>
      <dgm:t>
        <a:bodyPr/>
        <a:lstStyle/>
        <a:p>
          <a:endParaRPr lang="en-US"/>
        </a:p>
      </dgm:t>
    </dgm:pt>
    <dgm:pt modelId="{1ED64C3D-1723-4752-B4F0-023C1C4CB256}" type="sibTrans" cxnId="{54A8A2BA-604D-49E3-B28E-6AACB3AF9A8D}">
      <dgm:prSet/>
      <dgm:spPr/>
      <dgm:t>
        <a:bodyPr/>
        <a:lstStyle/>
        <a:p>
          <a:endParaRPr lang="en-US"/>
        </a:p>
      </dgm:t>
    </dgm:pt>
    <dgm:pt modelId="{6525FCB7-7BA2-4555-A945-BE5EF7353A12}">
      <dgm:prSet/>
      <dgm:spPr/>
      <dgm:t>
        <a:bodyPr/>
        <a:lstStyle/>
        <a:p>
          <a:r>
            <a:rPr lang="en-US" dirty="0"/>
            <a:t>Other Knowledge Systems</a:t>
          </a:r>
        </a:p>
      </dgm:t>
    </dgm:pt>
    <dgm:pt modelId="{6570ABE8-5394-4CB0-BDA5-F7F4922519E8}" type="parTrans" cxnId="{875D0B98-6E15-454B-AD2E-C0B716FEC921}">
      <dgm:prSet/>
      <dgm:spPr/>
      <dgm:t>
        <a:bodyPr/>
        <a:lstStyle/>
        <a:p>
          <a:endParaRPr lang="en-US"/>
        </a:p>
      </dgm:t>
    </dgm:pt>
    <dgm:pt modelId="{E9EE1FE1-F7AB-4FEB-A259-EAB257496DB9}" type="sibTrans" cxnId="{875D0B98-6E15-454B-AD2E-C0B716FEC921}">
      <dgm:prSet/>
      <dgm:spPr/>
      <dgm:t>
        <a:bodyPr/>
        <a:lstStyle/>
        <a:p>
          <a:endParaRPr lang="en-US"/>
        </a:p>
      </dgm:t>
    </dgm:pt>
    <dgm:pt modelId="{619FB187-34FB-4858-B6EB-4EFD57A1A0B8}" type="pres">
      <dgm:prSet presAssocID="{197A1EFB-5D46-4F5B-BB2E-7C45BAED6A56}" presName="hierChild1" presStyleCnt="0">
        <dgm:presLayoutVars>
          <dgm:chPref val="1"/>
          <dgm:dir/>
          <dgm:animOne val="branch"/>
          <dgm:animLvl val="lvl"/>
          <dgm:resizeHandles/>
        </dgm:presLayoutVars>
      </dgm:prSet>
      <dgm:spPr/>
      <dgm:t>
        <a:bodyPr/>
        <a:lstStyle/>
        <a:p>
          <a:endParaRPr lang="en-CA"/>
        </a:p>
      </dgm:t>
    </dgm:pt>
    <dgm:pt modelId="{8CF2A030-E530-464C-80F5-CDB67A184A17}" type="pres">
      <dgm:prSet presAssocID="{B7A42532-933E-450F-A3D2-12BF62EFBF51}" presName="hierRoot1" presStyleCnt="0"/>
      <dgm:spPr/>
    </dgm:pt>
    <dgm:pt modelId="{F6CDCB7A-CDF6-4D80-8426-1FF8539115E1}" type="pres">
      <dgm:prSet presAssocID="{B7A42532-933E-450F-A3D2-12BF62EFBF51}" presName="composite" presStyleCnt="0"/>
      <dgm:spPr/>
    </dgm:pt>
    <dgm:pt modelId="{80FBAB01-F469-473D-8741-801423CDB191}" type="pres">
      <dgm:prSet presAssocID="{B7A42532-933E-450F-A3D2-12BF62EFBF51}" presName="background" presStyleLbl="node0" presStyleIdx="0" presStyleCnt="3"/>
      <dgm:spPr/>
    </dgm:pt>
    <dgm:pt modelId="{AC2FD0B9-A380-4CEB-ABD3-919795169049}" type="pres">
      <dgm:prSet presAssocID="{B7A42532-933E-450F-A3D2-12BF62EFBF51}" presName="text" presStyleLbl="fgAcc0" presStyleIdx="0" presStyleCnt="3">
        <dgm:presLayoutVars>
          <dgm:chPref val="3"/>
        </dgm:presLayoutVars>
      </dgm:prSet>
      <dgm:spPr/>
      <dgm:t>
        <a:bodyPr/>
        <a:lstStyle/>
        <a:p>
          <a:endParaRPr lang="en-CA"/>
        </a:p>
      </dgm:t>
    </dgm:pt>
    <dgm:pt modelId="{4B575F68-D40A-4251-8BBF-93DC5C631556}" type="pres">
      <dgm:prSet presAssocID="{B7A42532-933E-450F-A3D2-12BF62EFBF51}" presName="hierChild2" presStyleCnt="0"/>
      <dgm:spPr/>
    </dgm:pt>
    <dgm:pt modelId="{628AC061-1A99-49DF-93C2-A48D058113F9}" type="pres">
      <dgm:prSet presAssocID="{8494B5AD-BB65-4A4B-8227-D9370D6EE420}" presName="hierRoot1" presStyleCnt="0"/>
      <dgm:spPr/>
    </dgm:pt>
    <dgm:pt modelId="{013C6FF1-5C94-4A61-B30A-C53AD7F79875}" type="pres">
      <dgm:prSet presAssocID="{8494B5AD-BB65-4A4B-8227-D9370D6EE420}" presName="composite" presStyleCnt="0"/>
      <dgm:spPr/>
    </dgm:pt>
    <dgm:pt modelId="{F50FAAD4-AF80-452F-A805-97DFB748615D}" type="pres">
      <dgm:prSet presAssocID="{8494B5AD-BB65-4A4B-8227-D9370D6EE420}" presName="background" presStyleLbl="node0" presStyleIdx="1" presStyleCnt="3"/>
      <dgm:spPr/>
    </dgm:pt>
    <dgm:pt modelId="{A5E0858F-713B-48B4-83F9-288ED77AECCF}" type="pres">
      <dgm:prSet presAssocID="{8494B5AD-BB65-4A4B-8227-D9370D6EE420}" presName="text" presStyleLbl="fgAcc0" presStyleIdx="1" presStyleCnt="3">
        <dgm:presLayoutVars>
          <dgm:chPref val="3"/>
        </dgm:presLayoutVars>
      </dgm:prSet>
      <dgm:spPr/>
      <dgm:t>
        <a:bodyPr/>
        <a:lstStyle/>
        <a:p>
          <a:endParaRPr lang="en-CA"/>
        </a:p>
      </dgm:t>
    </dgm:pt>
    <dgm:pt modelId="{EFC70FFB-1AD3-4843-81CB-2DDAEB32949E}" type="pres">
      <dgm:prSet presAssocID="{8494B5AD-BB65-4A4B-8227-D9370D6EE420}" presName="hierChild2" presStyleCnt="0"/>
      <dgm:spPr/>
    </dgm:pt>
    <dgm:pt modelId="{35A06E8A-35DA-4C81-97E9-A6069085401D}" type="pres">
      <dgm:prSet presAssocID="{6525FCB7-7BA2-4555-A945-BE5EF7353A12}" presName="hierRoot1" presStyleCnt="0"/>
      <dgm:spPr/>
    </dgm:pt>
    <dgm:pt modelId="{497B7BA5-6BEF-4DBB-850A-31B2FF62E881}" type="pres">
      <dgm:prSet presAssocID="{6525FCB7-7BA2-4555-A945-BE5EF7353A12}" presName="composite" presStyleCnt="0"/>
      <dgm:spPr/>
    </dgm:pt>
    <dgm:pt modelId="{6661D5FA-BFDA-49EA-A4E5-4F1188A673E7}" type="pres">
      <dgm:prSet presAssocID="{6525FCB7-7BA2-4555-A945-BE5EF7353A12}" presName="background" presStyleLbl="node0" presStyleIdx="2" presStyleCnt="3"/>
      <dgm:spPr/>
    </dgm:pt>
    <dgm:pt modelId="{A422C249-6DAE-47AF-8569-6479B8493CA3}" type="pres">
      <dgm:prSet presAssocID="{6525FCB7-7BA2-4555-A945-BE5EF7353A12}" presName="text" presStyleLbl="fgAcc0" presStyleIdx="2" presStyleCnt="3">
        <dgm:presLayoutVars>
          <dgm:chPref val="3"/>
        </dgm:presLayoutVars>
      </dgm:prSet>
      <dgm:spPr/>
      <dgm:t>
        <a:bodyPr/>
        <a:lstStyle/>
        <a:p>
          <a:endParaRPr lang="en-CA"/>
        </a:p>
      </dgm:t>
    </dgm:pt>
    <dgm:pt modelId="{9B366E17-2D6A-405E-8C2F-1203738C313D}" type="pres">
      <dgm:prSet presAssocID="{6525FCB7-7BA2-4555-A945-BE5EF7353A12}" presName="hierChild2" presStyleCnt="0"/>
      <dgm:spPr/>
    </dgm:pt>
  </dgm:ptLst>
  <dgm:cxnLst>
    <dgm:cxn modelId="{53119B8B-F02A-4C55-9347-F0A7FE5D9428}" srcId="{197A1EFB-5D46-4F5B-BB2E-7C45BAED6A56}" destId="{B7A42532-933E-450F-A3D2-12BF62EFBF51}" srcOrd="0" destOrd="0" parTransId="{D0147434-33AB-4AA0-9F62-9127F40B3E33}" sibTransId="{23D076E3-2B3D-47E9-88A8-5E672B4691B7}"/>
    <dgm:cxn modelId="{875D0B98-6E15-454B-AD2E-C0B716FEC921}" srcId="{197A1EFB-5D46-4F5B-BB2E-7C45BAED6A56}" destId="{6525FCB7-7BA2-4555-A945-BE5EF7353A12}" srcOrd="2" destOrd="0" parTransId="{6570ABE8-5394-4CB0-BDA5-F7F4922519E8}" sibTransId="{E9EE1FE1-F7AB-4FEB-A259-EAB257496DB9}"/>
    <dgm:cxn modelId="{F5BF6789-AA1D-41A6-AA9B-A106F726DC51}" type="presOf" srcId="{B7A42532-933E-450F-A3D2-12BF62EFBF51}" destId="{AC2FD0B9-A380-4CEB-ABD3-919795169049}" srcOrd="0" destOrd="0" presId="urn:microsoft.com/office/officeart/2005/8/layout/hierarchy1"/>
    <dgm:cxn modelId="{54A8A2BA-604D-49E3-B28E-6AACB3AF9A8D}" srcId="{197A1EFB-5D46-4F5B-BB2E-7C45BAED6A56}" destId="{8494B5AD-BB65-4A4B-8227-D9370D6EE420}" srcOrd="1" destOrd="0" parTransId="{08C368B3-045B-4433-8394-C07E3F06FA50}" sibTransId="{1ED64C3D-1723-4752-B4F0-023C1C4CB256}"/>
    <dgm:cxn modelId="{DC6C1E87-7501-4BDC-8E47-B67570A34DBA}" type="presOf" srcId="{6525FCB7-7BA2-4555-A945-BE5EF7353A12}" destId="{A422C249-6DAE-47AF-8569-6479B8493CA3}" srcOrd="0" destOrd="0" presId="urn:microsoft.com/office/officeart/2005/8/layout/hierarchy1"/>
    <dgm:cxn modelId="{D7E2C4D7-3714-40E9-AF53-B1C7DC1B8CA5}" type="presOf" srcId="{8494B5AD-BB65-4A4B-8227-D9370D6EE420}" destId="{A5E0858F-713B-48B4-83F9-288ED77AECCF}" srcOrd="0" destOrd="0" presId="urn:microsoft.com/office/officeart/2005/8/layout/hierarchy1"/>
    <dgm:cxn modelId="{5398B84D-91F8-436D-B03A-C3A9C40779E0}" type="presOf" srcId="{197A1EFB-5D46-4F5B-BB2E-7C45BAED6A56}" destId="{619FB187-34FB-4858-B6EB-4EFD57A1A0B8}" srcOrd="0" destOrd="0" presId="urn:microsoft.com/office/officeart/2005/8/layout/hierarchy1"/>
    <dgm:cxn modelId="{4ECBE7F1-CB95-4370-8F37-5CD8CBEEB180}" type="presParOf" srcId="{619FB187-34FB-4858-B6EB-4EFD57A1A0B8}" destId="{8CF2A030-E530-464C-80F5-CDB67A184A17}" srcOrd="0" destOrd="0" presId="urn:microsoft.com/office/officeart/2005/8/layout/hierarchy1"/>
    <dgm:cxn modelId="{8220FE73-D1AB-4EBB-91D7-3C9749057AFE}" type="presParOf" srcId="{8CF2A030-E530-464C-80F5-CDB67A184A17}" destId="{F6CDCB7A-CDF6-4D80-8426-1FF8539115E1}" srcOrd="0" destOrd="0" presId="urn:microsoft.com/office/officeart/2005/8/layout/hierarchy1"/>
    <dgm:cxn modelId="{8BC30BD4-D31C-4647-A618-3B42361D16B8}" type="presParOf" srcId="{F6CDCB7A-CDF6-4D80-8426-1FF8539115E1}" destId="{80FBAB01-F469-473D-8741-801423CDB191}" srcOrd="0" destOrd="0" presId="urn:microsoft.com/office/officeart/2005/8/layout/hierarchy1"/>
    <dgm:cxn modelId="{1D2640A9-1D1F-4BA1-9269-DC34B45B5CF4}" type="presParOf" srcId="{F6CDCB7A-CDF6-4D80-8426-1FF8539115E1}" destId="{AC2FD0B9-A380-4CEB-ABD3-919795169049}" srcOrd="1" destOrd="0" presId="urn:microsoft.com/office/officeart/2005/8/layout/hierarchy1"/>
    <dgm:cxn modelId="{0C98446C-6270-48BC-AAF3-57FE775D98C8}" type="presParOf" srcId="{8CF2A030-E530-464C-80F5-CDB67A184A17}" destId="{4B575F68-D40A-4251-8BBF-93DC5C631556}" srcOrd="1" destOrd="0" presId="urn:microsoft.com/office/officeart/2005/8/layout/hierarchy1"/>
    <dgm:cxn modelId="{8E4CA7F9-D637-41AF-B8F3-0DBF289F365D}" type="presParOf" srcId="{619FB187-34FB-4858-B6EB-4EFD57A1A0B8}" destId="{628AC061-1A99-49DF-93C2-A48D058113F9}" srcOrd="1" destOrd="0" presId="urn:microsoft.com/office/officeart/2005/8/layout/hierarchy1"/>
    <dgm:cxn modelId="{3CC82C9F-1069-407E-9F1B-96FA333C488D}" type="presParOf" srcId="{628AC061-1A99-49DF-93C2-A48D058113F9}" destId="{013C6FF1-5C94-4A61-B30A-C53AD7F79875}" srcOrd="0" destOrd="0" presId="urn:microsoft.com/office/officeart/2005/8/layout/hierarchy1"/>
    <dgm:cxn modelId="{7CD9BAFF-F139-4202-9FF0-4ED53C2F8B17}" type="presParOf" srcId="{013C6FF1-5C94-4A61-B30A-C53AD7F79875}" destId="{F50FAAD4-AF80-452F-A805-97DFB748615D}" srcOrd="0" destOrd="0" presId="urn:microsoft.com/office/officeart/2005/8/layout/hierarchy1"/>
    <dgm:cxn modelId="{E2742356-1E59-4BCD-8670-D6E5D192D60D}" type="presParOf" srcId="{013C6FF1-5C94-4A61-B30A-C53AD7F79875}" destId="{A5E0858F-713B-48B4-83F9-288ED77AECCF}" srcOrd="1" destOrd="0" presId="urn:microsoft.com/office/officeart/2005/8/layout/hierarchy1"/>
    <dgm:cxn modelId="{0A0C57A2-EBC6-4C5E-9E89-4A1C30148F7A}" type="presParOf" srcId="{628AC061-1A99-49DF-93C2-A48D058113F9}" destId="{EFC70FFB-1AD3-4843-81CB-2DDAEB32949E}" srcOrd="1" destOrd="0" presId="urn:microsoft.com/office/officeart/2005/8/layout/hierarchy1"/>
    <dgm:cxn modelId="{40CFE020-48D9-4F79-ADCC-1AA40157ACF7}" type="presParOf" srcId="{619FB187-34FB-4858-B6EB-4EFD57A1A0B8}" destId="{35A06E8A-35DA-4C81-97E9-A6069085401D}" srcOrd="2" destOrd="0" presId="urn:microsoft.com/office/officeart/2005/8/layout/hierarchy1"/>
    <dgm:cxn modelId="{01C067A8-D007-4FCC-87AC-05C1112DE02F}" type="presParOf" srcId="{35A06E8A-35DA-4C81-97E9-A6069085401D}" destId="{497B7BA5-6BEF-4DBB-850A-31B2FF62E881}" srcOrd="0" destOrd="0" presId="urn:microsoft.com/office/officeart/2005/8/layout/hierarchy1"/>
    <dgm:cxn modelId="{D7198BB4-63D3-43D8-B8DA-775B164BAAEE}" type="presParOf" srcId="{497B7BA5-6BEF-4DBB-850A-31B2FF62E881}" destId="{6661D5FA-BFDA-49EA-A4E5-4F1188A673E7}" srcOrd="0" destOrd="0" presId="urn:microsoft.com/office/officeart/2005/8/layout/hierarchy1"/>
    <dgm:cxn modelId="{CFE00A7B-3A18-4FCC-8A94-B51948320DDC}" type="presParOf" srcId="{497B7BA5-6BEF-4DBB-850A-31B2FF62E881}" destId="{A422C249-6DAE-47AF-8569-6479B8493CA3}" srcOrd="1" destOrd="0" presId="urn:microsoft.com/office/officeart/2005/8/layout/hierarchy1"/>
    <dgm:cxn modelId="{3DAA2980-8FFA-47AC-B373-10476379E15D}" type="presParOf" srcId="{35A06E8A-35DA-4C81-97E9-A6069085401D}" destId="{9B366E17-2D6A-405E-8C2F-1203738C313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FBAB01-F469-473D-8741-801423CDB191}">
      <dsp:nvSpPr>
        <dsp:cNvPr id="0" name=""/>
        <dsp:cNvSpPr/>
      </dsp:nvSpPr>
      <dsp:spPr>
        <a:xfrm>
          <a:off x="0" y="411912"/>
          <a:ext cx="2887252" cy="1833405"/>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AC2FD0B9-A380-4CEB-ABD3-919795169049}">
      <dsp:nvSpPr>
        <dsp:cNvPr id="0" name=""/>
        <dsp:cNvSpPr/>
      </dsp:nvSpPr>
      <dsp:spPr>
        <a:xfrm>
          <a:off x="320805" y="716678"/>
          <a:ext cx="2887252" cy="1833405"/>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a:t>Western Ways of Knowing</a:t>
          </a:r>
        </a:p>
      </dsp:txBody>
      <dsp:txXfrm>
        <a:off x="374504" y="770377"/>
        <a:ext cx="2779854" cy="1726007"/>
      </dsp:txXfrm>
    </dsp:sp>
    <dsp:sp modelId="{F50FAAD4-AF80-452F-A805-97DFB748615D}">
      <dsp:nvSpPr>
        <dsp:cNvPr id="0" name=""/>
        <dsp:cNvSpPr/>
      </dsp:nvSpPr>
      <dsp:spPr>
        <a:xfrm>
          <a:off x="3528863" y="411912"/>
          <a:ext cx="2887252" cy="1833405"/>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A5E0858F-713B-48B4-83F9-288ED77AECCF}">
      <dsp:nvSpPr>
        <dsp:cNvPr id="0" name=""/>
        <dsp:cNvSpPr/>
      </dsp:nvSpPr>
      <dsp:spPr>
        <a:xfrm>
          <a:off x="3849669" y="716678"/>
          <a:ext cx="2887252" cy="1833405"/>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a:t>Indigenous Perspectives</a:t>
          </a:r>
        </a:p>
      </dsp:txBody>
      <dsp:txXfrm>
        <a:off x="3903368" y="770377"/>
        <a:ext cx="2779854" cy="1726007"/>
      </dsp:txXfrm>
    </dsp:sp>
    <dsp:sp modelId="{6661D5FA-BFDA-49EA-A4E5-4F1188A673E7}">
      <dsp:nvSpPr>
        <dsp:cNvPr id="0" name=""/>
        <dsp:cNvSpPr/>
      </dsp:nvSpPr>
      <dsp:spPr>
        <a:xfrm>
          <a:off x="7057727" y="411912"/>
          <a:ext cx="2887252" cy="1833405"/>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A422C249-6DAE-47AF-8569-6479B8493CA3}">
      <dsp:nvSpPr>
        <dsp:cNvPr id="0" name=""/>
        <dsp:cNvSpPr/>
      </dsp:nvSpPr>
      <dsp:spPr>
        <a:xfrm>
          <a:off x="7378533" y="716678"/>
          <a:ext cx="2887252" cy="1833405"/>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a:t>Other Knowledge Systems</a:t>
          </a:r>
        </a:p>
      </dsp:txBody>
      <dsp:txXfrm>
        <a:off x="7432232" y="770377"/>
        <a:ext cx="2779854" cy="172600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59A43F-2A2A-E945-87A9-720984EB19A6}" type="datetimeFigureOut">
              <a:rPr lang="en-US" smtClean="0"/>
              <a:t>10/31/2017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192CFB-929F-F94B-96AF-5544B98C3E9C}" type="slidenum">
              <a:rPr lang="en-US" smtClean="0"/>
              <a:t>‹#›</a:t>
            </a:fld>
            <a:endParaRPr lang="en-US"/>
          </a:p>
        </p:txBody>
      </p:sp>
    </p:spTree>
    <p:extLst>
      <p:ext uri="{BB962C8B-B14F-4D97-AF65-F5344CB8AC3E}">
        <p14:creationId xmlns:p14="http://schemas.microsoft.com/office/powerpoint/2010/main" val="331718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Mitchif</a:t>
            </a:r>
            <a:r>
              <a:rPr lang="en-US" dirty="0"/>
              <a:t>- is a language combining</a:t>
            </a:r>
            <a:r>
              <a:rPr lang="en-US" baseline="0" dirty="0"/>
              <a:t> French nouns and Cree verbs and spoken by Metis people</a:t>
            </a:r>
          </a:p>
          <a:p>
            <a:endParaRPr lang="en-US" baseline="0" dirty="0"/>
          </a:p>
          <a:p>
            <a:r>
              <a:rPr lang="en-US" baseline="0" dirty="0"/>
              <a:t>The concept of identity politics refers to the processes by which racially marginalized peoples resist colonization and oppression</a:t>
            </a:r>
            <a:endParaRPr lang="en-US" dirty="0"/>
          </a:p>
        </p:txBody>
      </p:sp>
      <p:sp>
        <p:nvSpPr>
          <p:cNvPr id="4" name="Slide Number Placeholder 3"/>
          <p:cNvSpPr>
            <a:spLocks noGrp="1"/>
          </p:cNvSpPr>
          <p:nvPr>
            <p:ph type="sldNum" sz="quarter" idx="10"/>
          </p:nvPr>
        </p:nvSpPr>
        <p:spPr/>
        <p:txBody>
          <a:bodyPr/>
          <a:lstStyle/>
          <a:p>
            <a:fld id="{92192CFB-929F-F94B-96AF-5544B98C3E9C}" type="slidenum">
              <a:rPr lang="en-US" smtClean="0"/>
              <a:t>13</a:t>
            </a:fld>
            <a:endParaRPr lang="en-US"/>
          </a:p>
        </p:txBody>
      </p:sp>
    </p:spTree>
    <p:extLst>
      <p:ext uri="{BB962C8B-B14F-4D97-AF65-F5344CB8AC3E}">
        <p14:creationId xmlns:p14="http://schemas.microsoft.com/office/powerpoint/2010/main" val="33286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White skin started to matter and this set in motion who belongs</a:t>
            </a:r>
            <a:r>
              <a:rPr lang="en-US" baseline="0" dirty="0"/>
              <a:t> and who was ignored or excluded</a:t>
            </a:r>
          </a:p>
          <a:p>
            <a:endParaRPr lang="en-US" baseline="0" dirty="0"/>
          </a:p>
          <a:p>
            <a:r>
              <a:rPr lang="en-US" baseline="0" dirty="0"/>
              <a:t>During the Indian Act </a:t>
            </a:r>
            <a:r>
              <a:rPr lang="mr-IN" baseline="0" dirty="0"/>
              <a:t>–</a:t>
            </a:r>
            <a:r>
              <a:rPr lang="en-US" baseline="0" dirty="0"/>
              <a:t> Indian Women lost their rights to Indian Status and the right to live on reserve, for example</a:t>
            </a:r>
          </a:p>
          <a:p>
            <a:endParaRPr lang="en-US" baseline="0" dirty="0"/>
          </a:p>
          <a:p>
            <a:r>
              <a:rPr lang="en-US" baseline="0" dirty="0"/>
              <a:t>Residential Schools </a:t>
            </a:r>
            <a:r>
              <a:rPr lang="mr-IN" baseline="0" dirty="0"/>
              <a:t>–</a:t>
            </a:r>
            <a:r>
              <a:rPr lang="en-US" baseline="0" dirty="0"/>
              <a:t> </a:t>
            </a:r>
            <a:r>
              <a:rPr lang="en-US" baseline="0" dirty="0" err="1"/>
              <a:t>Aborignal</a:t>
            </a:r>
            <a:r>
              <a:rPr lang="en-US" baseline="0" dirty="0"/>
              <a:t> people lost their language (it was beaten, shamed and tortured out of them)</a:t>
            </a:r>
            <a:endParaRPr lang="en-US" dirty="0"/>
          </a:p>
        </p:txBody>
      </p:sp>
      <p:sp>
        <p:nvSpPr>
          <p:cNvPr id="4" name="Slide Number Placeholder 3"/>
          <p:cNvSpPr>
            <a:spLocks noGrp="1"/>
          </p:cNvSpPr>
          <p:nvPr>
            <p:ph type="sldNum" sz="quarter" idx="10"/>
          </p:nvPr>
        </p:nvSpPr>
        <p:spPr/>
        <p:txBody>
          <a:bodyPr/>
          <a:lstStyle/>
          <a:p>
            <a:fld id="{92192CFB-929F-F94B-96AF-5544B98C3E9C}" type="slidenum">
              <a:rPr lang="en-US" smtClean="0"/>
              <a:t>15</a:t>
            </a:fld>
            <a:endParaRPr lang="en-US"/>
          </a:p>
        </p:txBody>
      </p:sp>
    </p:spTree>
    <p:extLst>
      <p:ext uri="{BB962C8B-B14F-4D97-AF65-F5344CB8AC3E}">
        <p14:creationId xmlns:p14="http://schemas.microsoft.com/office/powerpoint/2010/main" val="1027364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10/31/2017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v_tcCpKtoU0" TargetMode="External"/><Relationship Id="rId2" Type="http://schemas.openxmlformats.org/officeDocument/2006/relationships/slideLayout" Target="../slideLayouts/slideLayout2.xml"/><Relationship Id="rId1" Type="http://schemas.openxmlformats.org/officeDocument/2006/relationships/video" Target="https://www.youtube.com/embed/v_tcCpKtoU0" TargetMode="Externa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hyperlink" Target="https://www.youtube.com/watch?v=TK483UHGd7k" TargetMode="External"/><Relationship Id="rId2" Type="http://schemas.openxmlformats.org/officeDocument/2006/relationships/slideLayout" Target="../slideLayouts/slideLayout2.xml"/><Relationship Id="rId1" Type="http://schemas.openxmlformats.org/officeDocument/2006/relationships/video" Target="https://www.youtube.com/embed/TK483UHGd7k" TargetMode="Externa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n.wikipedia.org/wiki/Ethnic_group" TargetMode="External"/><Relationship Id="rId7" Type="http://schemas.openxmlformats.org/officeDocument/2006/relationships/hyperlink" Target="https://en.wikipedia.org/wiki/Nationalism" TargetMode="External"/><Relationship Id="rId2" Type="http://schemas.openxmlformats.org/officeDocument/2006/relationships/hyperlink" Target="https://en.wikipedia.org/wiki/Sociology" TargetMode="External"/><Relationship Id="rId1" Type="http://schemas.openxmlformats.org/officeDocument/2006/relationships/slideLayout" Target="../slideLayouts/slideLayout2.xml"/><Relationship Id="rId6" Type="http://schemas.openxmlformats.org/officeDocument/2006/relationships/hyperlink" Target="https://en.wikipedia.org/wiki/Imperialism" TargetMode="External"/><Relationship Id="rId5" Type="http://schemas.openxmlformats.org/officeDocument/2006/relationships/hyperlink" Target="https://en.wikipedia.org/wiki/Racialization#cite_note-1" TargetMode="External"/><Relationship Id="rId4" Type="http://schemas.openxmlformats.org/officeDocument/2006/relationships/hyperlink" Target="https://en.wikipedia.org/wiki/Race_(human_classification)"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www.fnesc.ca/grade-10irsr/" TargetMode="External"/><Relationship Id="rId7" Type="http://schemas.openxmlformats.org/officeDocument/2006/relationships/hyperlink" Target="http://www.fnesc.ca/?p=7161" TargetMode="External"/><Relationship Id="rId2" Type="http://schemas.openxmlformats.org/officeDocument/2006/relationships/hyperlink" Target="https://vimeo.com/136350623"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www.fnesc.ca/grade5irsr/" TargetMode="External"/><Relationship Id="rId4" Type="http://schemas.openxmlformats.org/officeDocument/2006/relationships/hyperlink" Target="http://www.fnesc.ca/about-the-project/" TargetMode="External"/><Relationship Id="rId9"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hyperlink" Target="https://www.youtube.com/watch?v=Hz5J0uy9YVE" TargetMode="External"/><Relationship Id="rId2" Type="http://schemas.openxmlformats.org/officeDocument/2006/relationships/hyperlink" Target="https://www.youtube.com/watch?v=yGd764YU9yc" TargetMode="External"/><Relationship Id="rId1" Type="http://schemas.openxmlformats.org/officeDocument/2006/relationships/slideLayout" Target="../slideLayouts/slideLayout2.xml"/><Relationship Id="rId5" Type="http://schemas.openxmlformats.org/officeDocument/2006/relationships/hyperlink" Target="http://www.fnesc.ca/irsr/" TargetMode="External"/><Relationship Id="rId4" Type="http://schemas.openxmlformats.org/officeDocument/2006/relationships/hyperlink" Target="http://www.trc.ca/websites/trcinstitution/File/2015/Findings/Calls_to_Action_English2.pdf"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afn.ca/en/about-afn/description-of-the-af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39CFA-DBC5-4360-B5CD-42550A3562DB}"/>
              </a:ext>
            </a:extLst>
          </p:cNvPr>
          <p:cNvSpPr>
            <a:spLocks noGrp="1"/>
          </p:cNvSpPr>
          <p:nvPr>
            <p:ph type="title"/>
          </p:nvPr>
        </p:nvSpPr>
        <p:spPr>
          <a:xfrm>
            <a:off x="2592925" y="624110"/>
            <a:ext cx="8911687" cy="1509490"/>
          </a:xfrm>
        </p:spPr>
        <p:txBody>
          <a:bodyPr>
            <a:noAutofit/>
          </a:bodyPr>
          <a:lstStyle/>
          <a:p>
            <a:pPr algn="ctr"/>
            <a:r>
              <a:rPr lang="en-US" sz="4900" dirty="0"/>
              <a:t>Indigenous Ways of Learning, Knowing and Teaching</a:t>
            </a:r>
          </a:p>
        </p:txBody>
      </p:sp>
      <p:sp>
        <p:nvSpPr>
          <p:cNvPr id="3" name="Content Placeholder 2">
            <a:extLst>
              <a:ext uri="{FF2B5EF4-FFF2-40B4-BE49-F238E27FC236}">
                <a16:creationId xmlns:a16="http://schemas.microsoft.com/office/drawing/2014/main" id="{532AC240-9D29-4148-8F5B-C1F6C1ECF528}"/>
              </a:ext>
            </a:extLst>
          </p:cNvPr>
          <p:cNvSpPr>
            <a:spLocks noGrp="1"/>
          </p:cNvSpPr>
          <p:nvPr>
            <p:ph idx="1"/>
          </p:nvPr>
        </p:nvSpPr>
        <p:spPr>
          <a:xfrm>
            <a:off x="2592925" y="3793587"/>
            <a:ext cx="8915400" cy="1777218"/>
          </a:xfrm>
        </p:spPr>
        <p:txBody>
          <a:bodyPr/>
          <a:lstStyle/>
          <a:p>
            <a:r>
              <a:rPr lang="en-US" sz="2400" dirty="0"/>
              <a:t>ETAD 991 University of Saskatchewan November 1</a:t>
            </a:r>
            <a:r>
              <a:rPr lang="en-US" sz="2400" baseline="30000" dirty="0"/>
              <a:t>st</a:t>
            </a:r>
            <a:r>
              <a:rPr lang="en-US" sz="2400" dirty="0"/>
              <a:t> 2017</a:t>
            </a:r>
          </a:p>
          <a:p>
            <a:pPr marL="0" indent="0" algn="r">
              <a:buNone/>
            </a:pPr>
            <a:endParaRPr lang="en-US" dirty="0"/>
          </a:p>
          <a:p>
            <a:pPr marL="0" indent="0" algn="r">
              <a:buNone/>
            </a:pPr>
            <a:r>
              <a:rPr lang="en-US" dirty="0"/>
              <a:t>Caroline, Chris and Tracy</a:t>
            </a:r>
          </a:p>
          <a:p>
            <a:endParaRPr lang="en-US" dirty="0"/>
          </a:p>
        </p:txBody>
      </p:sp>
    </p:spTree>
    <p:extLst>
      <p:ext uri="{BB962C8B-B14F-4D97-AF65-F5344CB8AC3E}">
        <p14:creationId xmlns:p14="http://schemas.microsoft.com/office/powerpoint/2010/main" val="4105371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B3EB9-E526-48E1-B05E-D927C8524F96}"/>
              </a:ext>
            </a:extLst>
          </p:cNvPr>
          <p:cNvSpPr>
            <a:spLocks noGrp="1"/>
          </p:cNvSpPr>
          <p:nvPr>
            <p:ph type="title"/>
          </p:nvPr>
        </p:nvSpPr>
        <p:spPr/>
        <p:txBody>
          <a:bodyPr/>
          <a:lstStyle/>
          <a:p>
            <a:r>
              <a:rPr lang="en-US" dirty="0"/>
              <a:t>Identity Transformation of participants.</a:t>
            </a:r>
          </a:p>
        </p:txBody>
      </p:sp>
      <p:sp>
        <p:nvSpPr>
          <p:cNvPr id="3" name="Content Placeholder 2">
            <a:extLst>
              <a:ext uri="{FF2B5EF4-FFF2-40B4-BE49-F238E27FC236}">
                <a16:creationId xmlns:a16="http://schemas.microsoft.com/office/drawing/2014/main" id="{5FA52767-6601-497C-BE75-DF993B769CE8}"/>
              </a:ext>
            </a:extLst>
          </p:cNvPr>
          <p:cNvSpPr>
            <a:spLocks noGrp="1"/>
          </p:cNvSpPr>
          <p:nvPr>
            <p:ph idx="1"/>
          </p:nvPr>
        </p:nvSpPr>
        <p:spPr>
          <a:xfrm>
            <a:off x="2589212" y="2133600"/>
            <a:ext cx="8915400" cy="3887372"/>
          </a:xfrm>
        </p:spPr>
        <p:txBody>
          <a:bodyPr/>
          <a:lstStyle/>
          <a:p>
            <a:r>
              <a:rPr lang="en-US" dirty="0"/>
              <a:t>Exposure to indigenous ways of knowing and learning changed the identities of participants. </a:t>
            </a:r>
          </a:p>
          <a:p>
            <a:pPr lvl="1"/>
            <a:r>
              <a:rPr lang="en-US" sz="1800" dirty="0"/>
              <a:t>Kathy</a:t>
            </a:r>
          </a:p>
          <a:p>
            <a:pPr marL="457200" lvl="1" indent="0">
              <a:buNone/>
            </a:pPr>
            <a:r>
              <a:rPr lang="en-US" sz="1800" dirty="0"/>
              <a:t>                relation of perspectives with relatives.</a:t>
            </a:r>
          </a:p>
          <a:p>
            <a:pPr lvl="1"/>
            <a:r>
              <a:rPr lang="en-US" sz="1800" dirty="0"/>
              <a:t>Sophia</a:t>
            </a:r>
          </a:p>
          <a:p>
            <a:pPr marL="457200" lvl="1" indent="0">
              <a:buNone/>
            </a:pPr>
            <a:r>
              <a:rPr lang="en-US" sz="1800" dirty="0"/>
              <a:t>                respect – acceptance – over adoption.</a:t>
            </a:r>
          </a:p>
          <a:p>
            <a:pPr lvl="1"/>
            <a:r>
              <a:rPr lang="en-US" sz="1800" dirty="0" err="1"/>
              <a:t>Takwana</a:t>
            </a:r>
            <a:endParaRPr lang="en-US" sz="1800" dirty="0"/>
          </a:p>
          <a:p>
            <a:pPr marL="457200" lvl="1" indent="0">
              <a:buNone/>
            </a:pPr>
            <a:r>
              <a:rPr lang="en-US" sz="1800" dirty="0"/>
              <a:t>                 Aha! moment.</a:t>
            </a:r>
          </a:p>
          <a:p>
            <a:pPr marL="914400" lvl="2" indent="0">
              <a:buNone/>
            </a:pPr>
            <a:r>
              <a:rPr lang="en-US" sz="1800" dirty="0"/>
              <a:t>        </a:t>
            </a:r>
          </a:p>
        </p:txBody>
      </p:sp>
    </p:spTree>
    <p:extLst>
      <p:ext uri="{BB962C8B-B14F-4D97-AF65-F5344CB8AC3E}">
        <p14:creationId xmlns:p14="http://schemas.microsoft.com/office/powerpoint/2010/main" val="1381059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C764-A9B4-40AB-8C88-F7244B3B0FA1}"/>
              </a:ext>
            </a:extLst>
          </p:cNvPr>
          <p:cNvSpPr>
            <a:spLocks noGrp="1"/>
          </p:cNvSpPr>
          <p:nvPr>
            <p:ph type="title"/>
          </p:nvPr>
        </p:nvSpPr>
        <p:spPr>
          <a:xfrm>
            <a:off x="2592925" y="323557"/>
            <a:ext cx="8911687" cy="6344529"/>
          </a:xfrm>
        </p:spPr>
        <p:txBody>
          <a:bodyPr>
            <a:noAutofit/>
          </a:bodyPr>
          <a:lstStyle/>
          <a:p>
            <a:r>
              <a:rPr lang="en-US" dirty="0"/>
              <a:t>What do you see could be the implications of the implementation of Three Eyed Seeing model in an education Setting?</a:t>
            </a:r>
            <a:br>
              <a:rPr lang="en-US" dirty="0"/>
            </a:br>
            <a:r>
              <a:rPr lang="en-US" dirty="0"/>
              <a:t/>
            </a:r>
            <a:br>
              <a:rPr lang="en-US" dirty="0"/>
            </a:br>
            <a:r>
              <a:rPr lang="en-US" dirty="0"/>
              <a:t/>
            </a:r>
            <a:br>
              <a:rPr lang="en-US" dirty="0"/>
            </a:br>
            <a:r>
              <a:rPr lang="en-US" dirty="0"/>
              <a:t>Why is the preservation of indigenous knowledge necessary? Moving forward how do we achieve a balanced education system that infuses multiple perspectives? </a:t>
            </a:r>
            <a:br>
              <a:rPr lang="en-US" dirty="0"/>
            </a:br>
            <a:endParaRPr lang="en-US" sz="4900" dirty="0"/>
          </a:p>
        </p:txBody>
      </p:sp>
    </p:spTree>
    <p:extLst>
      <p:ext uri="{BB962C8B-B14F-4D97-AF65-F5344CB8AC3E}">
        <p14:creationId xmlns:p14="http://schemas.microsoft.com/office/powerpoint/2010/main" val="929243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06333" y="1574074"/>
            <a:ext cx="8915399" cy="2262781"/>
          </a:xfrm>
        </p:spPr>
        <p:txBody>
          <a:bodyPr>
            <a:normAutofit fontScale="90000"/>
          </a:bodyPr>
          <a:lstStyle/>
          <a:p>
            <a:r>
              <a:rPr lang="en-US" dirty="0"/>
              <a:t>Aboriginal Education and Anti-Racist Education – Solutions – Part 1</a:t>
            </a:r>
          </a:p>
        </p:txBody>
      </p:sp>
      <p:sp>
        <p:nvSpPr>
          <p:cNvPr id="3" name="Subtitle 2"/>
          <p:cNvSpPr>
            <a:spLocks noGrp="1"/>
          </p:cNvSpPr>
          <p:nvPr>
            <p:ph type="subTitle" idx="1"/>
          </p:nvPr>
        </p:nvSpPr>
        <p:spPr>
          <a:xfrm>
            <a:off x="2406333" y="4320179"/>
            <a:ext cx="8915399" cy="1126283"/>
          </a:xfrm>
        </p:spPr>
        <p:txBody>
          <a:bodyPr/>
          <a:lstStyle/>
          <a:p>
            <a:r>
              <a:rPr lang="en-US" dirty="0"/>
              <a:t>Building Alliances across Cultural and Racial Identity – By Verna St. Denis</a:t>
            </a:r>
          </a:p>
          <a:p>
            <a:r>
              <a:rPr lang="en-US" dirty="0"/>
              <a:t>A look into past-practices of colonization &amp; assimilation, current practices in education and cultural revitalization and the need for anti-racist education.</a:t>
            </a:r>
          </a:p>
        </p:txBody>
      </p:sp>
    </p:spTree>
    <p:extLst>
      <p:ext uri="{BB962C8B-B14F-4D97-AF65-F5344CB8AC3E}">
        <p14:creationId xmlns:p14="http://schemas.microsoft.com/office/powerpoint/2010/main" val="2348816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lstStyle/>
          <a:p>
            <a:r>
              <a:rPr lang="en-US" dirty="0"/>
              <a:t>“Identity politics are rooted in our colonial history and Aboriginal students are, in part, living out a long-established, politically charged script of who belongs and what it means to belong to an Aboriginal community” </a:t>
            </a:r>
          </a:p>
          <a:p>
            <a:r>
              <a:rPr lang="en-US" dirty="0"/>
              <a:t>Verna St. Denis, wanted to address these concerns and “discuss the concepts of identify and identity politics”</a:t>
            </a:r>
          </a:p>
          <a:p>
            <a:r>
              <a:rPr lang="en-US" dirty="0"/>
              <a:t>Verna St. Denis has struggled with this conflict throughout her life growing up as a child of a “Metis/Cree father who spoke Cree and </a:t>
            </a:r>
            <a:r>
              <a:rPr lang="en-US" dirty="0" err="1"/>
              <a:t>Mitchif</a:t>
            </a:r>
            <a:r>
              <a:rPr lang="en-US" dirty="0"/>
              <a:t> and a Treaty 6, Cree-speaking mother living in a white settler colonial nation”</a:t>
            </a:r>
          </a:p>
        </p:txBody>
      </p:sp>
    </p:spTree>
    <p:extLst>
      <p:ext uri="{BB962C8B-B14F-4D97-AF65-F5344CB8AC3E}">
        <p14:creationId xmlns:p14="http://schemas.microsoft.com/office/powerpoint/2010/main" val="1142770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Race, Racialization and Identity Politics</a:t>
            </a:r>
          </a:p>
        </p:txBody>
      </p:sp>
      <p:sp>
        <p:nvSpPr>
          <p:cNvPr id="3" name="Content Placeholder 2"/>
          <p:cNvSpPr>
            <a:spLocks noGrp="1"/>
          </p:cNvSpPr>
          <p:nvPr>
            <p:ph idx="1"/>
          </p:nvPr>
        </p:nvSpPr>
        <p:spPr/>
        <p:txBody>
          <a:bodyPr/>
          <a:lstStyle/>
          <a:p>
            <a:r>
              <a:rPr lang="en-US" dirty="0"/>
              <a:t>“Rather than thinking about identity as innate and individually determined, it is much more helpful to understand one’s identity as a construction, a product, and an effect of social and historical relations” (It is complicated)</a:t>
            </a:r>
          </a:p>
          <a:p>
            <a:r>
              <a:rPr lang="en-US" dirty="0"/>
              <a:t>A cultural identify comes from history </a:t>
            </a:r>
            <a:r>
              <a:rPr lang="mr-IN" dirty="0"/>
              <a:t>–</a:t>
            </a:r>
            <a:r>
              <a:rPr lang="en-US" dirty="0"/>
              <a:t> Hall’s Definition ‘stresses the importance of history and social relations in the production of identities, and it is this notion of identity that is helpful for analyzing the effects of colonization and racism on Aboriginal people”</a:t>
            </a:r>
          </a:p>
          <a:p>
            <a:r>
              <a:rPr lang="en-US" dirty="0"/>
              <a:t>Racial identity struggles are not unique to Aboriginal people, but are widespread and exist in social, educational, political and economic institutions</a:t>
            </a:r>
          </a:p>
          <a:p>
            <a:r>
              <a:rPr lang="en-US" dirty="0"/>
              <a:t>“Race matters because members of society have internalized racist ideas about what skin </a:t>
            </a:r>
            <a:r>
              <a:rPr lang="en-US" dirty="0" err="1"/>
              <a:t>colour</a:t>
            </a:r>
            <a:r>
              <a:rPr lang="en-US" dirty="0"/>
              <a:t> tells about the value and worth of a person </a:t>
            </a:r>
          </a:p>
        </p:txBody>
      </p:sp>
    </p:spTree>
    <p:extLst>
      <p:ext uri="{BB962C8B-B14F-4D97-AF65-F5344CB8AC3E}">
        <p14:creationId xmlns:p14="http://schemas.microsoft.com/office/powerpoint/2010/main" val="10003667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Practices of Racializing Aboriginal People</a:t>
            </a:r>
          </a:p>
        </p:txBody>
      </p:sp>
      <p:sp>
        <p:nvSpPr>
          <p:cNvPr id="3" name="Content Placeholder 2"/>
          <p:cNvSpPr>
            <a:spLocks noGrp="1"/>
          </p:cNvSpPr>
          <p:nvPr>
            <p:ph idx="1"/>
          </p:nvPr>
        </p:nvSpPr>
        <p:spPr/>
        <p:txBody>
          <a:bodyPr>
            <a:normAutofit fontScale="92500" lnSpcReduction="10000"/>
          </a:bodyPr>
          <a:lstStyle/>
          <a:p>
            <a:r>
              <a:rPr lang="en-US" dirty="0"/>
              <a:t>In the beginning of colonization during the fur trade racializing began, it continued with the Indian Act and started to shape how Aboriginal People were viewed in our culture</a:t>
            </a:r>
          </a:p>
          <a:p>
            <a:r>
              <a:rPr lang="en-US" dirty="0"/>
              <a:t>Then residential school education was put into place, which continued to shape the divide</a:t>
            </a:r>
          </a:p>
          <a:p>
            <a:r>
              <a:rPr lang="en-US" dirty="0"/>
              <a:t>The White Paper “became the single most powerful catalyst of the Indian nationalist movement, launching it into a determined force for a nativism </a:t>
            </a:r>
            <a:r>
              <a:rPr lang="mr-IN" dirty="0"/>
              <a:t>–</a:t>
            </a:r>
            <a:r>
              <a:rPr lang="en-US" dirty="0"/>
              <a:t> a reaffirmation of a unique </a:t>
            </a:r>
            <a:r>
              <a:rPr lang="en-US" dirty="0" smtClean="0"/>
              <a:t>cultural </a:t>
            </a:r>
            <a:r>
              <a:rPr lang="en-US" dirty="0"/>
              <a:t>heritage and identity”</a:t>
            </a:r>
          </a:p>
          <a:p>
            <a:r>
              <a:rPr lang="en-US" dirty="0"/>
              <a:t>Aboriginal people began resisting and starting gathering to affirm Indigenous cultural traditions and values, this gathering turned into the Indian Ecumenical Movement</a:t>
            </a:r>
          </a:p>
          <a:p>
            <a:r>
              <a:rPr lang="en-US" dirty="0"/>
              <a:t>The revitalizing process had begun and it was a healing process for many Aboriginal people</a:t>
            </a:r>
          </a:p>
        </p:txBody>
      </p:sp>
    </p:spTree>
    <p:extLst>
      <p:ext uri="{BB962C8B-B14F-4D97-AF65-F5344CB8AC3E}">
        <p14:creationId xmlns:p14="http://schemas.microsoft.com/office/powerpoint/2010/main" val="13002584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Cultural Revitalization and Fundamentalism</a:t>
            </a:r>
          </a:p>
        </p:txBody>
      </p:sp>
      <p:sp>
        <p:nvSpPr>
          <p:cNvPr id="3" name="Content Placeholder 2"/>
          <p:cNvSpPr>
            <a:spLocks noGrp="1"/>
          </p:cNvSpPr>
          <p:nvPr>
            <p:ph idx="1"/>
          </p:nvPr>
        </p:nvSpPr>
        <p:spPr/>
        <p:txBody>
          <a:bodyPr>
            <a:normAutofit fontScale="92500" lnSpcReduction="20000"/>
          </a:bodyPr>
          <a:lstStyle/>
          <a:p>
            <a:r>
              <a:rPr lang="en-US" dirty="0"/>
              <a:t>Despite Cultural Revitalization attempts, there have not been always liberating and healing towards Aboriginal People as they were intended</a:t>
            </a:r>
          </a:p>
          <a:p>
            <a:r>
              <a:rPr lang="en-US" dirty="0"/>
              <a:t>“When Aboriginal teacher education programs were established across Canada, their mission included producing Aboriginal teachers who would play a central role in language and cultural revitalization”</a:t>
            </a:r>
          </a:p>
          <a:p>
            <a:r>
              <a:rPr lang="en-US" dirty="0"/>
              <a:t>“The ability to speak one’s language has become and important sign of one’s cultural authenticity,” but when that language has been lost for years and classes teaching that language are not readily available then there are still challenges</a:t>
            </a:r>
          </a:p>
          <a:p>
            <a:r>
              <a:rPr lang="en-US" dirty="0"/>
              <a:t>Many aboriginal grandparents and parents are now being told they made the wrong decision by encouraging their children to become fluent in English over their own cultural languages so they would have a better chance at fitting in</a:t>
            </a:r>
          </a:p>
          <a:p>
            <a:r>
              <a:rPr lang="en-US" dirty="0"/>
              <a:t>“The tension is poignantly evident in the example of Aboriginal teachers, some of whom are very knowledgeable of their cultural traditions and languages and many others who are not </a:t>
            </a:r>
            <a:r>
              <a:rPr lang="mr-IN" dirty="0"/>
              <a:t>–</a:t>
            </a:r>
            <a:r>
              <a:rPr lang="en-US" dirty="0"/>
              <a:t> and most often, not by their own choice”</a:t>
            </a:r>
          </a:p>
        </p:txBody>
      </p:sp>
    </p:spTree>
    <p:extLst>
      <p:ext uri="{BB962C8B-B14F-4D97-AF65-F5344CB8AC3E}">
        <p14:creationId xmlns:p14="http://schemas.microsoft.com/office/powerpoint/2010/main" val="14070186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06333" y="1574074"/>
            <a:ext cx="8915399" cy="2262781"/>
          </a:xfrm>
        </p:spPr>
        <p:txBody>
          <a:bodyPr>
            <a:normAutofit fontScale="90000"/>
          </a:bodyPr>
          <a:lstStyle/>
          <a:p>
            <a:r>
              <a:rPr lang="en-US" dirty="0"/>
              <a:t>Aboriginal Education and Anti-Racist Education – Solutions – Part 2</a:t>
            </a:r>
          </a:p>
        </p:txBody>
      </p:sp>
      <p:sp>
        <p:nvSpPr>
          <p:cNvPr id="3" name="Subtitle 2"/>
          <p:cNvSpPr>
            <a:spLocks noGrp="1"/>
          </p:cNvSpPr>
          <p:nvPr>
            <p:ph type="subTitle" idx="1"/>
          </p:nvPr>
        </p:nvSpPr>
        <p:spPr>
          <a:xfrm>
            <a:off x="2406333" y="4320179"/>
            <a:ext cx="8915399" cy="1126283"/>
          </a:xfrm>
        </p:spPr>
        <p:txBody>
          <a:bodyPr/>
          <a:lstStyle/>
          <a:p>
            <a:r>
              <a:rPr lang="en-US" dirty="0"/>
              <a:t>Building Alliances across Cultural and Racial Identity – By Verna St. Denis</a:t>
            </a:r>
          </a:p>
          <a:p>
            <a:r>
              <a:rPr lang="en-US" dirty="0"/>
              <a:t>A look into past-practices of colonization &amp; assimilation, current practices in education and cultural revitalization and the need for anti-racist education.</a:t>
            </a:r>
          </a:p>
        </p:txBody>
      </p:sp>
    </p:spTree>
    <p:extLst>
      <p:ext uri="{BB962C8B-B14F-4D97-AF65-F5344CB8AC3E}">
        <p14:creationId xmlns:p14="http://schemas.microsoft.com/office/powerpoint/2010/main" val="2723150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impact of Residential Schools</a:t>
            </a:r>
          </a:p>
        </p:txBody>
      </p:sp>
      <p:sp>
        <p:nvSpPr>
          <p:cNvPr id="5" name="Rectangle 4"/>
          <p:cNvSpPr/>
          <p:nvPr/>
        </p:nvSpPr>
        <p:spPr>
          <a:xfrm>
            <a:off x="4715784" y="6488668"/>
            <a:ext cx="5907386" cy="369332"/>
          </a:xfrm>
          <a:prstGeom prst="rect">
            <a:avLst/>
          </a:prstGeom>
        </p:spPr>
        <p:txBody>
          <a:bodyPr wrap="none">
            <a:spAutoFit/>
          </a:bodyPr>
          <a:lstStyle/>
          <a:p>
            <a:r>
              <a:rPr lang="en-US" dirty="0">
                <a:hlinkClick r:id="rId3"/>
              </a:rPr>
              <a:t>https://www.youtube.com/watch?v=v_tcCpKtoU0</a:t>
            </a:r>
            <a:r>
              <a:rPr lang="en-US" dirty="0"/>
              <a:t> </a:t>
            </a:r>
          </a:p>
        </p:txBody>
      </p:sp>
      <p:pic>
        <p:nvPicPr>
          <p:cNvPr id="6" name="v_tcCpKtoU0"/>
          <p:cNvPicPr>
            <a:picLocks noGrp="1" noRot="1" noChangeAspect="1"/>
          </p:cNvPicPr>
          <p:nvPr>
            <p:ph idx="1"/>
            <a:videoFile r:link="rId1"/>
          </p:nvPr>
        </p:nvPicPr>
        <p:blipFill>
          <a:blip r:embed="rId4"/>
          <a:stretch>
            <a:fillRect/>
          </a:stretch>
        </p:blipFill>
        <p:spPr>
          <a:xfrm>
            <a:off x="2831899" y="1813560"/>
            <a:ext cx="7141094" cy="4016866"/>
          </a:xfrm>
          <a:prstGeom prst="rect">
            <a:avLst/>
          </a:prstGeom>
        </p:spPr>
      </p:pic>
    </p:spTree>
    <p:extLst>
      <p:ext uri="{BB962C8B-B14F-4D97-AF65-F5344CB8AC3E}">
        <p14:creationId xmlns:p14="http://schemas.microsoft.com/office/powerpoint/2010/main" val="15640036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Highlighting residential school’s impact.</a:t>
            </a:r>
          </a:p>
        </p:txBody>
      </p:sp>
      <p:sp>
        <p:nvSpPr>
          <p:cNvPr id="5" name="Rectangle 4"/>
          <p:cNvSpPr/>
          <p:nvPr/>
        </p:nvSpPr>
        <p:spPr>
          <a:xfrm>
            <a:off x="4941775" y="6325999"/>
            <a:ext cx="5977919" cy="369332"/>
          </a:xfrm>
          <a:prstGeom prst="rect">
            <a:avLst/>
          </a:prstGeom>
        </p:spPr>
        <p:txBody>
          <a:bodyPr wrap="none">
            <a:spAutoFit/>
          </a:bodyPr>
          <a:lstStyle/>
          <a:p>
            <a:r>
              <a:rPr lang="en-US" dirty="0">
                <a:hlinkClick r:id="rId3"/>
              </a:rPr>
              <a:t>https://www.youtube.com/watch?v=TK483UHGd7k</a:t>
            </a:r>
            <a:r>
              <a:rPr lang="en-US" dirty="0"/>
              <a:t> </a:t>
            </a:r>
          </a:p>
        </p:txBody>
      </p:sp>
      <p:pic>
        <p:nvPicPr>
          <p:cNvPr id="6" name="TK483UHGd7k"/>
          <p:cNvPicPr>
            <a:picLocks noGrp="1" noRot="1" noChangeAspect="1"/>
          </p:cNvPicPr>
          <p:nvPr>
            <p:ph idx="1"/>
            <a:videoFile r:link="rId1"/>
          </p:nvPr>
        </p:nvPicPr>
        <p:blipFill>
          <a:blip r:embed="rId4"/>
          <a:stretch>
            <a:fillRect/>
          </a:stretch>
        </p:blipFill>
        <p:spPr>
          <a:xfrm>
            <a:off x="3200400" y="1859061"/>
            <a:ext cx="7197634" cy="4048670"/>
          </a:xfrm>
          <a:prstGeom prst="rect">
            <a:avLst/>
          </a:prstGeom>
        </p:spPr>
      </p:pic>
    </p:spTree>
    <p:extLst>
      <p:ext uri="{BB962C8B-B14F-4D97-AF65-F5344CB8AC3E}">
        <p14:creationId xmlns:p14="http://schemas.microsoft.com/office/powerpoint/2010/main" val="8534314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6E435-2368-46BF-A7B2-65A901B86086}"/>
              </a:ext>
            </a:extLst>
          </p:cNvPr>
          <p:cNvSpPr>
            <a:spLocks noGrp="1"/>
          </p:cNvSpPr>
          <p:nvPr>
            <p:ph type="title"/>
          </p:nvPr>
        </p:nvSpPr>
        <p:spPr/>
        <p:txBody>
          <a:bodyPr>
            <a:normAutofit/>
          </a:bodyPr>
          <a:lstStyle/>
          <a:p>
            <a:r>
              <a:rPr lang="en-US" sz="4900" dirty="0"/>
              <a:t>Glossary of Terms</a:t>
            </a:r>
          </a:p>
        </p:txBody>
      </p:sp>
      <p:sp>
        <p:nvSpPr>
          <p:cNvPr id="3" name="Content Placeholder 2">
            <a:extLst>
              <a:ext uri="{FF2B5EF4-FFF2-40B4-BE49-F238E27FC236}">
                <a16:creationId xmlns:a16="http://schemas.microsoft.com/office/drawing/2014/main" id="{2EBAFF15-2189-4EBC-902A-AD9D496513F5}"/>
              </a:ext>
            </a:extLst>
          </p:cNvPr>
          <p:cNvSpPr>
            <a:spLocks noGrp="1"/>
          </p:cNvSpPr>
          <p:nvPr>
            <p:ph idx="1"/>
          </p:nvPr>
        </p:nvSpPr>
        <p:spPr>
          <a:xfrm>
            <a:off x="2589212" y="1547445"/>
            <a:ext cx="8915400" cy="5162843"/>
          </a:xfrm>
        </p:spPr>
        <p:txBody>
          <a:bodyPr>
            <a:normAutofit/>
          </a:bodyPr>
          <a:lstStyle/>
          <a:p>
            <a:r>
              <a:rPr lang="en-US" b="1" dirty="0"/>
              <a:t>Reserves</a:t>
            </a:r>
            <a:r>
              <a:rPr lang="en-US" dirty="0"/>
              <a:t> – mostly now referred to as First nations. Parcels of land set aside and created to control and segregate groups of people. They were designed to ensure prime lands wanted for development by colonizers were available to newcomers. Created and governed by The Indian Act.</a:t>
            </a:r>
          </a:p>
          <a:p>
            <a:r>
              <a:rPr lang="en-US" b="1" dirty="0"/>
              <a:t>Pass System </a:t>
            </a:r>
            <a:r>
              <a:rPr lang="en-US" dirty="0"/>
              <a:t>– created 1866 – enforced until 1940’s. First Nations peoples could not leave their reserve unless they had signed authorization by the Indian agent.</a:t>
            </a:r>
          </a:p>
          <a:p>
            <a:r>
              <a:rPr lang="en-US" b="1" dirty="0"/>
              <a:t>Forced Relocation </a:t>
            </a:r>
            <a:r>
              <a:rPr lang="en-US" dirty="0"/>
              <a:t>– FNMI populations were all subject to this treatment. The lands that First Nations, Métis and Inuit were forced to move to were located away from bodies of water and traditional harvesting grounds, and were often barren landscapes that were thought to not be rich in natural resources.</a:t>
            </a:r>
          </a:p>
          <a:p>
            <a:r>
              <a:rPr lang="en-US" b="1" dirty="0"/>
              <a:t>Indian Act </a:t>
            </a:r>
            <a:r>
              <a:rPr lang="en-US" dirty="0"/>
              <a:t>-Defined who was an Indian; managed Indian lands, resources and moneys; controlled access to intoxicants and promoted “civilization.” • Crown acted as “guardian” until Indigenous peoples were fully integrated into Canadian society.</a:t>
            </a:r>
          </a:p>
          <a:p>
            <a:endParaRPr lang="en-US" dirty="0"/>
          </a:p>
        </p:txBody>
      </p:sp>
    </p:spTree>
    <p:extLst>
      <p:ext uri="{BB962C8B-B14F-4D97-AF65-F5344CB8AC3E}">
        <p14:creationId xmlns:p14="http://schemas.microsoft.com/office/powerpoint/2010/main" val="3940268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racialization?</a:t>
            </a:r>
          </a:p>
        </p:txBody>
      </p:sp>
      <p:sp>
        <p:nvSpPr>
          <p:cNvPr id="3" name="Content Placeholder 2"/>
          <p:cNvSpPr>
            <a:spLocks noGrp="1"/>
          </p:cNvSpPr>
          <p:nvPr>
            <p:ph idx="1"/>
          </p:nvPr>
        </p:nvSpPr>
        <p:spPr>
          <a:xfrm>
            <a:off x="2589212" y="1422400"/>
            <a:ext cx="8915400" cy="4897120"/>
          </a:xfrm>
        </p:spPr>
        <p:txBody>
          <a:bodyPr>
            <a:normAutofit/>
          </a:bodyPr>
          <a:lstStyle/>
          <a:p>
            <a:r>
              <a:rPr lang="en-US" dirty="0"/>
              <a:t>According to Wikipedia: </a:t>
            </a:r>
          </a:p>
          <a:p>
            <a:pPr marL="0" indent="0">
              <a:buNone/>
            </a:pPr>
            <a:r>
              <a:rPr lang="en-US" dirty="0">
                <a:latin typeface="Calibri" panose="020F0502020204030204" pitchFamily="34" charset="0"/>
                <a:cs typeface="Calibri" panose="020F0502020204030204" pitchFamily="34" charset="0"/>
              </a:rPr>
              <a:t>In </a:t>
            </a:r>
            <a:r>
              <a:rPr lang="en-US" dirty="0">
                <a:latin typeface="Calibri" panose="020F0502020204030204" pitchFamily="34" charset="0"/>
                <a:cs typeface="Calibri" panose="020F0502020204030204" pitchFamily="34" charset="0"/>
                <a:hlinkClick r:id="rId2" tooltip="Sociology"/>
              </a:rPr>
              <a:t>sociology</a:t>
            </a:r>
            <a:r>
              <a:rPr lang="en-US" dirty="0">
                <a:latin typeface="Calibri" panose="020F0502020204030204" pitchFamily="34" charset="0"/>
                <a:cs typeface="Calibri" panose="020F0502020204030204" pitchFamily="34" charset="0"/>
              </a:rPr>
              <a:t>, </a:t>
            </a:r>
            <a:r>
              <a:rPr lang="en-US" b="1" dirty="0">
                <a:latin typeface="Calibri" panose="020F0502020204030204" pitchFamily="34" charset="0"/>
                <a:cs typeface="Calibri" panose="020F0502020204030204" pitchFamily="34" charset="0"/>
              </a:rPr>
              <a:t>racialization</a:t>
            </a:r>
            <a:r>
              <a:rPr lang="en-US" dirty="0">
                <a:latin typeface="Calibri" panose="020F0502020204030204" pitchFamily="34" charset="0"/>
                <a:cs typeface="Calibri" panose="020F0502020204030204" pitchFamily="34" charset="0"/>
              </a:rPr>
              <a:t> or </a:t>
            </a:r>
            <a:r>
              <a:rPr lang="en-US" b="1" dirty="0" err="1">
                <a:latin typeface="Calibri" panose="020F0502020204030204" pitchFamily="34" charset="0"/>
                <a:cs typeface="Calibri" panose="020F0502020204030204" pitchFamily="34" charset="0"/>
              </a:rPr>
              <a:t>ethnicization</a:t>
            </a:r>
            <a:r>
              <a:rPr lang="en-US" dirty="0">
                <a:latin typeface="Calibri" panose="020F0502020204030204" pitchFamily="34" charset="0"/>
                <a:cs typeface="Calibri" panose="020F0502020204030204" pitchFamily="34" charset="0"/>
              </a:rPr>
              <a:t> is the process of ascribing </a:t>
            </a:r>
            <a:r>
              <a:rPr lang="en-US" dirty="0">
                <a:latin typeface="Calibri" panose="020F0502020204030204" pitchFamily="34" charset="0"/>
                <a:cs typeface="Calibri" panose="020F0502020204030204" pitchFamily="34" charset="0"/>
                <a:hlinkClick r:id="rId3" tooltip="Ethnic group"/>
              </a:rPr>
              <a:t>ethnic</a:t>
            </a:r>
            <a:r>
              <a:rPr lang="en-US" dirty="0">
                <a:latin typeface="Calibri" panose="020F0502020204030204" pitchFamily="34" charset="0"/>
                <a:cs typeface="Calibri" panose="020F0502020204030204" pitchFamily="34" charset="0"/>
              </a:rPr>
              <a:t> or </a:t>
            </a:r>
            <a:r>
              <a:rPr lang="en-US" dirty="0">
                <a:latin typeface="Calibri" panose="020F0502020204030204" pitchFamily="34" charset="0"/>
                <a:cs typeface="Calibri" panose="020F0502020204030204" pitchFamily="34" charset="0"/>
                <a:hlinkClick r:id="rId4" tooltip="Race (human classification)"/>
              </a:rPr>
              <a:t>racial identities</a:t>
            </a:r>
            <a:r>
              <a:rPr lang="en-US" dirty="0">
                <a:latin typeface="Calibri" panose="020F0502020204030204" pitchFamily="34" charset="0"/>
                <a:cs typeface="Calibri" panose="020F0502020204030204" pitchFamily="34" charset="0"/>
              </a:rPr>
              <a:t> to a relationship, social practice, or group that did not identify itself as such.</a:t>
            </a:r>
            <a:r>
              <a:rPr lang="en-US" baseline="30000" dirty="0">
                <a:latin typeface="Calibri" panose="020F0502020204030204" pitchFamily="34" charset="0"/>
                <a:cs typeface="Calibri" panose="020F0502020204030204" pitchFamily="34" charset="0"/>
                <a:hlinkClick r:id="rId5"/>
              </a:rPr>
              <a:t>[1]</a:t>
            </a:r>
            <a:r>
              <a:rPr lang="en-US" dirty="0">
                <a:latin typeface="Calibri" panose="020F0502020204030204" pitchFamily="34" charset="0"/>
                <a:cs typeface="Calibri" panose="020F0502020204030204" pitchFamily="34" charset="0"/>
              </a:rPr>
              <a:t> </a:t>
            </a:r>
          </a:p>
          <a:p>
            <a:pPr marL="0" indent="0">
              <a:buNone/>
            </a:pPr>
            <a:r>
              <a:rPr lang="en-US" dirty="0">
                <a:latin typeface="Calibri" panose="020F0502020204030204" pitchFamily="34" charset="0"/>
                <a:cs typeface="Calibri" panose="020F0502020204030204" pitchFamily="34" charset="0"/>
              </a:rPr>
              <a:t>Racialization or </a:t>
            </a:r>
            <a:r>
              <a:rPr lang="en-US" dirty="0" err="1">
                <a:latin typeface="Calibri" panose="020F0502020204030204" pitchFamily="34" charset="0"/>
                <a:cs typeface="Calibri" panose="020F0502020204030204" pitchFamily="34" charset="0"/>
              </a:rPr>
              <a:t>ethnicization</a:t>
            </a:r>
            <a:r>
              <a:rPr lang="en-US" dirty="0">
                <a:latin typeface="Calibri" panose="020F0502020204030204" pitchFamily="34" charset="0"/>
                <a:cs typeface="Calibri" panose="020F0502020204030204" pitchFamily="34" charset="0"/>
              </a:rPr>
              <a:t> is often borne out of the interaction of a group with a group that it dominates and ascribes identity for the purpose of continued domination. </a:t>
            </a:r>
          </a:p>
          <a:p>
            <a:pPr marL="0" indent="0">
              <a:buNone/>
            </a:pPr>
            <a:r>
              <a:rPr lang="en-US" dirty="0">
                <a:latin typeface="Calibri" panose="020F0502020204030204" pitchFamily="34" charset="0"/>
                <a:cs typeface="Calibri" panose="020F0502020204030204" pitchFamily="34" charset="0"/>
              </a:rPr>
              <a:t>While it is often borne out of domination, the racialized and </a:t>
            </a:r>
            <a:r>
              <a:rPr lang="en-US" dirty="0" err="1">
                <a:latin typeface="Calibri" panose="020F0502020204030204" pitchFamily="34" charset="0"/>
                <a:cs typeface="Calibri" panose="020F0502020204030204" pitchFamily="34" charset="0"/>
              </a:rPr>
              <a:t>ethnicized</a:t>
            </a:r>
            <a:r>
              <a:rPr lang="en-US" dirty="0">
                <a:latin typeface="Calibri" panose="020F0502020204030204" pitchFamily="34" charset="0"/>
                <a:cs typeface="Calibri" panose="020F0502020204030204" pitchFamily="34" charset="0"/>
              </a:rPr>
              <a:t> group often gradually identifies with and even embraces the ascribed identity and thus becomes a self-ascribed race or ethnicity. </a:t>
            </a:r>
          </a:p>
          <a:p>
            <a:pPr marL="0" indent="0">
              <a:buNone/>
            </a:pPr>
            <a:r>
              <a:rPr lang="en-US" dirty="0">
                <a:latin typeface="Calibri" panose="020F0502020204030204" pitchFamily="34" charset="0"/>
                <a:cs typeface="Calibri" panose="020F0502020204030204" pitchFamily="34" charset="0"/>
              </a:rPr>
              <a:t>These processes have been common across the history of </a:t>
            </a:r>
            <a:r>
              <a:rPr lang="en-US" dirty="0">
                <a:latin typeface="Calibri" panose="020F0502020204030204" pitchFamily="34" charset="0"/>
                <a:cs typeface="Calibri" panose="020F0502020204030204" pitchFamily="34" charset="0"/>
                <a:hlinkClick r:id="rId6" tooltip="Imperialism"/>
              </a:rPr>
              <a:t>imperialism</a:t>
            </a:r>
            <a:r>
              <a:rPr lang="en-US"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hlinkClick r:id="rId7" tooltip="Nationalism"/>
              </a:rPr>
              <a:t>nationalism</a:t>
            </a:r>
            <a:r>
              <a:rPr lang="en-US" dirty="0">
                <a:latin typeface="Calibri" panose="020F0502020204030204" pitchFamily="34" charset="0"/>
                <a:cs typeface="Calibri" panose="020F0502020204030204" pitchFamily="34" charset="0"/>
              </a:rPr>
              <a:t>, and racial and ethnic hierarchies.</a:t>
            </a:r>
          </a:p>
          <a:p>
            <a:r>
              <a:rPr lang="en-US" dirty="0"/>
              <a:t>Anti – Racist education explores the practices, processes, and ideologies of racialization, which includes not only how racism disadvantages some, but how racism advantages others, and how whiteness gets produced and constructed as superior (Macintosh, 1998). </a:t>
            </a:r>
          </a:p>
        </p:txBody>
      </p:sp>
    </p:spTree>
    <p:extLst>
      <p:ext uri="{BB962C8B-B14F-4D97-AF65-F5344CB8AC3E}">
        <p14:creationId xmlns:p14="http://schemas.microsoft.com/office/powerpoint/2010/main" val="1322648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Racism is systemic, based on past colonial practices considered traditions and deeply rooted. </a:t>
            </a:r>
          </a:p>
        </p:txBody>
      </p:sp>
      <p:sp>
        <p:nvSpPr>
          <p:cNvPr id="3" name="Content Placeholder 2"/>
          <p:cNvSpPr>
            <a:spLocks noGrp="1"/>
          </p:cNvSpPr>
          <p:nvPr>
            <p:ph idx="1"/>
          </p:nvPr>
        </p:nvSpPr>
        <p:spPr>
          <a:xfrm>
            <a:off x="2589212" y="2255520"/>
            <a:ext cx="8915400" cy="3655702"/>
          </a:xfrm>
        </p:spPr>
        <p:txBody>
          <a:bodyPr/>
          <a:lstStyle/>
          <a:p>
            <a:r>
              <a:rPr lang="en-US" dirty="0"/>
              <a:t>Aboriginal teachers’ lives are a testament to the ongoing legacy of racialization in Canada. </a:t>
            </a:r>
          </a:p>
          <a:p>
            <a:r>
              <a:rPr lang="en-US" dirty="0"/>
              <a:t>Aboriginal teachers, both Metis and First Nations, repeatedly spoke to the reality that skin </a:t>
            </a:r>
            <a:r>
              <a:rPr lang="en-US" dirty="0" err="1"/>
              <a:t>colour</a:t>
            </a:r>
            <a:r>
              <a:rPr lang="en-US" dirty="0"/>
              <a:t> does matter in terms of how they were received.  (St. Denis pg. 1081)</a:t>
            </a:r>
          </a:p>
          <a:p>
            <a:r>
              <a:rPr lang="en-US" dirty="0"/>
              <a:t>Aboriginal teachers are well aware that “the more visibly Aboriginal you are the more you are bound to experience racism” (St. Denis et al., 1998, p 40).</a:t>
            </a:r>
          </a:p>
          <a:p>
            <a:r>
              <a:rPr lang="en-US" dirty="0"/>
              <a:t>In Saskatchewan there is nothing lower than being Indian” (St. Denis et al., 1998, p. 39)</a:t>
            </a:r>
          </a:p>
        </p:txBody>
      </p:sp>
    </p:spTree>
    <p:extLst>
      <p:ext uri="{BB962C8B-B14F-4D97-AF65-F5344CB8AC3E}">
        <p14:creationId xmlns:p14="http://schemas.microsoft.com/office/powerpoint/2010/main" val="13434826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a:xfrm>
            <a:off x="2589212" y="1637212"/>
            <a:ext cx="8915400" cy="3777622"/>
          </a:xfrm>
        </p:spPr>
        <p:txBody>
          <a:bodyPr>
            <a:noAutofit/>
          </a:bodyPr>
          <a:lstStyle/>
          <a:p>
            <a:r>
              <a:rPr lang="en-US" sz="2400" dirty="0">
                <a:latin typeface="Calibri" panose="020F0502020204030204" pitchFamily="34" charset="0"/>
                <a:cs typeface="Calibri" panose="020F0502020204030204" pitchFamily="34" charset="0"/>
              </a:rPr>
              <a:t>Please pick one of the following:</a:t>
            </a:r>
          </a:p>
          <a:p>
            <a:pPr>
              <a:buFont typeface="+mj-lt"/>
              <a:buAutoNum type="arabicPeriod"/>
            </a:pPr>
            <a:r>
              <a:rPr lang="en-US" sz="2400" dirty="0">
                <a:latin typeface="Calibri" panose="020F0502020204030204" pitchFamily="34" charset="0"/>
                <a:cs typeface="Calibri" panose="020F0502020204030204" pitchFamily="34" charset="0"/>
              </a:rPr>
              <a:t>Have you ever experienced (first hand or witnessed) racism towards First Nations / Metis people? How did you react? What would you have done differently? </a:t>
            </a:r>
          </a:p>
          <a:p>
            <a:pPr>
              <a:buFont typeface="+mj-lt"/>
              <a:buAutoNum type="arabicPeriod"/>
            </a:pPr>
            <a:r>
              <a:rPr lang="en-US" sz="2400" dirty="0">
                <a:latin typeface="Calibri" panose="020F0502020204030204" pitchFamily="34" charset="0"/>
                <a:cs typeface="Calibri" panose="020F0502020204030204" pitchFamily="34" charset="0"/>
              </a:rPr>
              <a:t>As an educator, how have you integrated First Nations ways of knowing into your classroom. </a:t>
            </a:r>
          </a:p>
          <a:p>
            <a:pPr>
              <a:buFont typeface="+mj-lt"/>
              <a:buAutoNum type="arabicPeriod"/>
            </a:pPr>
            <a:r>
              <a:rPr lang="en-US" sz="2400" dirty="0">
                <a:latin typeface="Calibri" panose="020F0502020204030204" pitchFamily="34" charset="0"/>
                <a:cs typeface="Calibri" panose="020F0502020204030204" pitchFamily="34" charset="0"/>
              </a:rPr>
              <a:t>As an educator, have you ever taught a lesson on, or spoken to your students about residential schools? Describe this experience. </a:t>
            </a:r>
          </a:p>
        </p:txBody>
      </p:sp>
    </p:spTree>
    <p:extLst>
      <p:ext uri="{BB962C8B-B14F-4D97-AF65-F5344CB8AC3E}">
        <p14:creationId xmlns:p14="http://schemas.microsoft.com/office/powerpoint/2010/main" val="18024949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Cultural Revitalization the full solution to racial issues?</a:t>
            </a:r>
          </a:p>
        </p:txBody>
      </p:sp>
      <p:sp>
        <p:nvSpPr>
          <p:cNvPr id="3" name="Content Placeholder 2"/>
          <p:cNvSpPr>
            <a:spLocks noGrp="1"/>
          </p:cNvSpPr>
          <p:nvPr>
            <p:ph idx="1"/>
          </p:nvPr>
        </p:nvSpPr>
        <p:spPr/>
        <p:txBody>
          <a:bodyPr/>
          <a:lstStyle/>
          <a:p>
            <a:r>
              <a:rPr lang="en-US" dirty="0"/>
              <a:t>Cultural Revitalization is the act of celebrating and taking part in your cultures way and practices as a way of reconnecting with it. </a:t>
            </a:r>
          </a:p>
          <a:p>
            <a:r>
              <a:rPr lang="en-US" dirty="0"/>
              <a:t>Cultural Revitalization is only part of the solution and ironically, as a solution, it also contributes to other problems for some Aboriginal people. As a solution, cultural revitalization places the burden of change on Aboriginal peoples, yet again. (Chief John Snow, 1977)</a:t>
            </a:r>
          </a:p>
          <a:p>
            <a:r>
              <a:rPr lang="en-US" dirty="0"/>
              <a:t>Although cultural revitalization is liberating for many, it can also function to blame the victim, suggesting that social problems faced by Aboriginal people occur because Aboriginal people have lost their culture, they failed to get it back, and/or they are not doing their culture properly. </a:t>
            </a:r>
          </a:p>
          <a:p>
            <a:r>
              <a:rPr lang="en-US" dirty="0"/>
              <a:t>We, First Nations people, must broaden our solutions to inequality (Verna St. Denis)</a:t>
            </a:r>
          </a:p>
        </p:txBody>
      </p:sp>
    </p:spTree>
    <p:extLst>
      <p:ext uri="{BB962C8B-B14F-4D97-AF65-F5344CB8AC3E}">
        <p14:creationId xmlns:p14="http://schemas.microsoft.com/office/powerpoint/2010/main" val="34359050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 we approach the solution?</a:t>
            </a:r>
          </a:p>
        </p:txBody>
      </p:sp>
      <p:sp>
        <p:nvSpPr>
          <p:cNvPr id="3" name="Content Placeholder 2"/>
          <p:cNvSpPr>
            <a:spLocks noGrp="1"/>
          </p:cNvSpPr>
          <p:nvPr>
            <p:ph idx="1"/>
          </p:nvPr>
        </p:nvSpPr>
        <p:spPr>
          <a:xfrm>
            <a:off x="2589212" y="1532708"/>
            <a:ext cx="8915400" cy="3777622"/>
          </a:xfrm>
        </p:spPr>
        <p:txBody>
          <a:bodyPr>
            <a:normAutofit lnSpcReduction="10000"/>
          </a:bodyPr>
          <a:lstStyle/>
          <a:p>
            <a:r>
              <a:rPr lang="en-US" dirty="0"/>
              <a:t>Much effort has gone into developing and advocating culturally relevant education, including incorporating cultural traditions and practices into schools as well as developing culturally relevant curriculum content in for all subject areas. (p. 1083)</a:t>
            </a:r>
          </a:p>
          <a:p>
            <a:r>
              <a:rPr lang="en-US" dirty="0"/>
              <a:t>But what these interventions do not address is the racism that youth face on a daily basis. </a:t>
            </a:r>
          </a:p>
          <a:p>
            <a:r>
              <a:rPr lang="en-US" dirty="0"/>
              <a:t>There  is a need for a national anti-racist educational initiative, because it is clearly not possible to challenge people’s deeply entrenched negative views of Aboriginal people in brief encounters and piecemeal, one time units/lessons (St Denis with additions)</a:t>
            </a:r>
          </a:p>
          <a:p>
            <a:r>
              <a:rPr lang="en-US" dirty="0"/>
              <a:t>Perhaps educators need to call for the widespread offering of a critical anti-racist education as a requirement at all universities across Canada. (St. Denis)</a:t>
            </a:r>
          </a:p>
          <a:p>
            <a:pPr marL="0" indent="0">
              <a:buNone/>
            </a:pPr>
            <a:endParaRPr lang="en-US" dirty="0"/>
          </a:p>
        </p:txBody>
      </p:sp>
    </p:spTree>
    <p:extLst>
      <p:ext uri="{BB962C8B-B14F-4D97-AF65-F5344CB8AC3E}">
        <p14:creationId xmlns:p14="http://schemas.microsoft.com/office/powerpoint/2010/main" val="5337129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we do as educators</a:t>
            </a:r>
          </a:p>
        </p:txBody>
      </p:sp>
      <p:sp>
        <p:nvSpPr>
          <p:cNvPr id="3" name="Content Placeholder 2"/>
          <p:cNvSpPr>
            <a:spLocks noGrp="1"/>
          </p:cNvSpPr>
          <p:nvPr>
            <p:ph idx="1"/>
          </p:nvPr>
        </p:nvSpPr>
        <p:spPr>
          <a:xfrm>
            <a:off x="2589212" y="1793966"/>
            <a:ext cx="8915400" cy="3470365"/>
          </a:xfrm>
        </p:spPr>
        <p:txBody>
          <a:bodyPr>
            <a:normAutofit/>
          </a:bodyPr>
          <a:lstStyle/>
          <a:p>
            <a:r>
              <a:rPr lang="en-US" dirty="0"/>
              <a:t>We need to offer both non-Aboriginal and Aboriginal teachers and administers opportunities to learn more about racism and how its effects, especially the ideology of and belief in the superiority of whiteness, shapes both Aboriginal and non-Aboriginal members of society.  (St. Denis, p. 1083)</a:t>
            </a:r>
          </a:p>
          <a:p>
            <a:r>
              <a:rPr lang="en-US" dirty="0"/>
              <a:t>By acknowledging a common experience of colonization and racism, educators can enact solidarity and join together to challenge racism and racialization. </a:t>
            </a:r>
          </a:p>
          <a:p>
            <a:r>
              <a:rPr lang="en-US" dirty="0"/>
              <a:t>Educators must be examples of collaboration and cooperation, across our diversity, in spite of the many challenges we face. (St. Denis p 1087)</a:t>
            </a:r>
          </a:p>
          <a:p>
            <a:pPr marL="0" indent="0">
              <a:buNone/>
            </a:pPr>
            <a:endParaRPr lang="en-US" dirty="0"/>
          </a:p>
        </p:txBody>
      </p:sp>
    </p:spTree>
    <p:extLst>
      <p:ext uri="{BB962C8B-B14F-4D97-AF65-F5344CB8AC3E}">
        <p14:creationId xmlns:p14="http://schemas.microsoft.com/office/powerpoint/2010/main" val="5344186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do we move forward and work to teach anti-racist education and true multi-culturalism in schools </a:t>
            </a:r>
          </a:p>
        </p:txBody>
      </p:sp>
      <p:sp>
        <p:nvSpPr>
          <p:cNvPr id="7" name="Content Placeholder 6"/>
          <p:cNvSpPr>
            <a:spLocks noGrp="1"/>
          </p:cNvSpPr>
          <p:nvPr>
            <p:ph idx="1"/>
          </p:nvPr>
        </p:nvSpPr>
        <p:spPr>
          <a:xfrm>
            <a:off x="4108729" y="6060141"/>
            <a:ext cx="8915400" cy="3777622"/>
          </a:xfrm>
        </p:spPr>
        <p:txBody>
          <a:bodyPr/>
          <a:lstStyle/>
          <a:p>
            <a:r>
              <a:rPr lang="en-US" dirty="0">
                <a:hlinkClick r:id="rId2"/>
              </a:rPr>
              <a:t>https://vimeo.com/136350623</a:t>
            </a:r>
            <a:r>
              <a:rPr lang="en-US" dirty="0"/>
              <a:t> </a:t>
            </a:r>
          </a:p>
          <a:p>
            <a:pPr marL="0" indent="0">
              <a:buNone/>
            </a:pPr>
            <a:endParaRPr lang="en-US" dirty="0"/>
          </a:p>
        </p:txBody>
      </p:sp>
      <p:sp>
        <p:nvSpPr>
          <p:cNvPr id="8" name="Rectangle 1"/>
          <p:cNvSpPr>
            <a:spLocks noChangeArrowheads="1"/>
          </p:cNvSpPr>
          <p:nvPr/>
        </p:nvSpPr>
        <p:spPr bwMode="auto">
          <a:xfrm>
            <a:off x="944752" y="2369043"/>
            <a:ext cx="10132551" cy="349326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rgbClr val="666666"/>
                </a:solidFill>
                <a:effectLst/>
                <a:latin typeface="inherit"/>
              </a:rPr>
              <a:t/>
            </a:r>
            <a:br>
              <a:rPr kumimoji="0" lang="en-US" altLang="en-US" sz="900" b="0" i="0" u="none" strike="noStrike" cap="none" normalizeH="0" baseline="0" dirty="0">
                <a:ln>
                  <a:noFill/>
                </a:ln>
                <a:solidFill>
                  <a:srgbClr val="666666"/>
                </a:solidFill>
                <a:effectLst/>
                <a:latin typeface="inherit"/>
              </a:rPr>
            </a:br>
            <a:r>
              <a:rPr kumimoji="0" lang="en-US" altLang="en-US" sz="1400" b="0" i="0" u="none" strike="noStrike" cap="none" normalizeH="0" baseline="0" dirty="0">
                <a:ln>
                  <a:noFill/>
                </a:ln>
                <a:solidFill>
                  <a:srgbClr val="666666"/>
                </a:solidFill>
                <a:effectLst/>
                <a:latin typeface="inherit"/>
              </a:rPr>
              <a:t>The Indian Residential Schools and Reconciliation Teacher Resource Guides for grades 5, 10 and 11/12 were developed by the First Nations Education Steering Committee and the First Nations Schools Association. </a:t>
            </a:r>
          </a:p>
          <a:p>
            <a:pPr marL="0" marR="0" lvl="0" indent="0" algn="l" defTabSz="914400" rtl="0" eaLnBrk="0" fontAlgn="t"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rgbClr val="0081CC"/>
                </a:solidFill>
                <a:effectLst/>
                <a:latin typeface="inherit"/>
                <a:hlinkClick r:id="rId3" tooltip="IMAGE-square-IRSR-Gr-10-b-2015–6"/>
              </a:rPr>
              <a:t>  </a:t>
            </a:r>
            <a:endParaRPr kumimoji="0" lang="en-US" altLang="en-US" sz="900" b="0" i="0" u="none" strike="noStrike" cap="none" normalizeH="0" baseline="0" dirty="0">
              <a:ln>
                <a:noFill/>
              </a:ln>
              <a:solidFill>
                <a:srgbClr val="666666"/>
              </a:solidFill>
              <a:effectLst/>
              <a:latin typeface="inherit"/>
            </a:endParaRPr>
          </a:p>
          <a:p>
            <a:pPr marL="0" marR="0" lvl="0" indent="0" algn="l" defTabSz="914400" rtl="0" eaLnBrk="0" fontAlgn="t"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rgbClr val="0081CC"/>
                </a:solidFill>
                <a:effectLst/>
                <a:latin typeface="inherit"/>
                <a:hlinkClick r:id="rId4" tooltip="IMAGE-square-IRSR-about-the-project-2015–6"/>
              </a:rPr>
              <a:t>  </a:t>
            </a:r>
            <a:r>
              <a:rPr kumimoji="0" lang="en-US" altLang="en-US" sz="18100" b="0" i="0" u="none" strike="noStrike" cap="none" normalizeH="0" baseline="0" dirty="0">
                <a:ln>
                  <a:noFill/>
                </a:ln>
                <a:solidFill>
                  <a:srgbClr val="0081CC"/>
                </a:solidFill>
                <a:effectLst/>
                <a:latin typeface="inherit"/>
              </a:rPr>
              <a:t> </a:t>
            </a:r>
            <a:r>
              <a:rPr kumimoji="0" lang="en-US" altLang="en-US" sz="900" b="0" i="0" u="none" strike="noStrike" cap="none" normalizeH="0" baseline="0" dirty="0">
                <a:ln>
                  <a:noFill/>
                </a:ln>
                <a:solidFill>
                  <a:srgbClr val="0081CC"/>
                </a:solidFill>
                <a:effectLst/>
                <a:latin typeface="inherit"/>
              </a:rPr>
              <a:t>                                                                                         </a:t>
            </a:r>
          </a:p>
        </p:txBody>
      </p:sp>
      <p:pic>
        <p:nvPicPr>
          <p:cNvPr id="1026" name="Picture 2" descr="http://www.fnesc.ca/wp/wp-content/uploads/2015/07/IMAGE-square-IRSR-Gr-5-b-2015-6.png">
            <a:hlinkClick r:id="rId5" tooltip="IMAGE-square-IRSR-Gr-5-b-2015–6"/>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75765" y="3057012"/>
            <a:ext cx="2886075" cy="28860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ttp://www.fnesc.ca/wp/wp-content/uploads/2015/07/IMAGE-square-IRSR-Gr-11-12-b-2015-6.png">
            <a:hlinkClick r:id="rId7" tooltip="IMAGE-square-IRSR-Gr-11-12-b-2015–6"/>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89786" y="3057012"/>
            <a:ext cx="2886075" cy="28860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fnesc.ca/wp/wp-content/uploads/2015/07/IMAGE-square-IRSR-Gr-10-b-2015-6.png">
            <a:hlinkClick r:id="rId3" tooltip="IMAGE-square-IRSR-Gr-10-b-2015–6"/>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61014" y="3057012"/>
            <a:ext cx="2886075" cy="2886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69408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Resources to help teach about residential schools and anti – racism education:</a:t>
            </a:r>
          </a:p>
        </p:txBody>
      </p:sp>
      <p:sp>
        <p:nvSpPr>
          <p:cNvPr id="3" name="Content Placeholder 2"/>
          <p:cNvSpPr>
            <a:spLocks noGrp="1"/>
          </p:cNvSpPr>
          <p:nvPr>
            <p:ph idx="1"/>
          </p:nvPr>
        </p:nvSpPr>
        <p:spPr/>
        <p:txBody>
          <a:bodyPr/>
          <a:lstStyle/>
          <a:p>
            <a:r>
              <a:rPr lang="en-US" dirty="0" err="1"/>
              <a:t>Gord</a:t>
            </a:r>
            <a:r>
              <a:rPr lang="en-US" dirty="0"/>
              <a:t> </a:t>
            </a:r>
            <a:r>
              <a:rPr lang="en-US" dirty="0" err="1"/>
              <a:t>Downie’s</a:t>
            </a:r>
            <a:r>
              <a:rPr lang="en-US" dirty="0"/>
              <a:t> – The Secret Past: </a:t>
            </a:r>
            <a:r>
              <a:rPr lang="en-US" dirty="0">
                <a:hlinkClick r:id="rId2"/>
              </a:rPr>
              <a:t>https://www.youtube.com/watch?v=yGd764YU9yc</a:t>
            </a:r>
            <a:r>
              <a:rPr lang="en-US" dirty="0"/>
              <a:t> </a:t>
            </a:r>
          </a:p>
          <a:p>
            <a:r>
              <a:rPr lang="en-US" dirty="0"/>
              <a:t>The Secret Path in the Classroom: </a:t>
            </a:r>
            <a:r>
              <a:rPr lang="en-US" dirty="0">
                <a:hlinkClick r:id="rId3"/>
              </a:rPr>
              <a:t>https://www.youtube.com/watch?v=Hz5J0uy9YVE</a:t>
            </a:r>
            <a:r>
              <a:rPr lang="en-US" dirty="0"/>
              <a:t> </a:t>
            </a:r>
          </a:p>
          <a:p>
            <a:r>
              <a:rPr lang="en-US" dirty="0"/>
              <a:t>Truth and Reconciliation Commission of Canada: Calls to Action</a:t>
            </a:r>
          </a:p>
          <a:p>
            <a:pPr marL="0" indent="0">
              <a:buNone/>
            </a:pPr>
            <a:r>
              <a:rPr lang="en-US" dirty="0">
                <a:hlinkClick r:id="rId4"/>
              </a:rPr>
              <a:t>http://www.trc.ca/websites/trcinstitution/File/2015/Findings/Calls_to_Action_English2.pdf</a:t>
            </a:r>
            <a:r>
              <a:rPr lang="en-US" dirty="0"/>
              <a:t> </a:t>
            </a:r>
          </a:p>
          <a:p>
            <a:r>
              <a:rPr lang="en-US" dirty="0"/>
              <a:t>Residential schools and reconciliation</a:t>
            </a:r>
          </a:p>
          <a:p>
            <a:pPr marL="0" indent="0">
              <a:buNone/>
            </a:pPr>
            <a:r>
              <a:rPr lang="en-US" dirty="0"/>
              <a:t>	</a:t>
            </a:r>
            <a:r>
              <a:rPr lang="en-US" dirty="0">
                <a:hlinkClick r:id="rId5"/>
              </a:rPr>
              <a:t>http://www.fnesc.ca/irsr/</a:t>
            </a:r>
            <a:r>
              <a:rPr lang="en-US" dirty="0"/>
              <a:t> </a:t>
            </a:r>
          </a:p>
        </p:txBody>
      </p:sp>
    </p:spTree>
    <p:extLst>
      <p:ext uri="{BB962C8B-B14F-4D97-AF65-F5344CB8AC3E}">
        <p14:creationId xmlns:p14="http://schemas.microsoft.com/office/powerpoint/2010/main" val="1176961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Thoughts</a:t>
            </a:r>
          </a:p>
        </p:txBody>
      </p:sp>
      <p:sp>
        <p:nvSpPr>
          <p:cNvPr id="3" name="Content Placeholder 2"/>
          <p:cNvSpPr>
            <a:spLocks noGrp="1"/>
          </p:cNvSpPr>
          <p:nvPr>
            <p:ph idx="1"/>
          </p:nvPr>
        </p:nvSpPr>
        <p:spPr/>
        <p:txBody>
          <a:bodyPr>
            <a:normAutofit/>
          </a:bodyPr>
          <a:lstStyle/>
          <a:p>
            <a:r>
              <a:rPr lang="en-US" sz="3200" dirty="0">
                <a:latin typeface="Cambria Math" panose="02040503050406030204" pitchFamily="18" charset="0"/>
                <a:ea typeface="Cambria Math" panose="02040503050406030204" pitchFamily="18" charset="0"/>
              </a:rPr>
              <a:t>“We are at the start of something… that could be big” </a:t>
            </a:r>
            <a:r>
              <a:rPr lang="en-US" sz="3200" dirty="0"/>
              <a:t>– </a:t>
            </a:r>
            <a:r>
              <a:rPr lang="en-US" sz="2400" dirty="0" err="1"/>
              <a:t>Starleigh</a:t>
            </a:r>
            <a:r>
              <a:rPr lang="en-US" sz="2400" dirty="0"/>
              <a:t> Grass, Ted Talk</a:t>
            </a:r>
          </a:p>
          <a:p>
            <a:endParaRPr lang="en-US" dirty="0"/>
          </a:p>
          <a:p>
            <a:endParaRPr lang="en-US" dirty="0"/>
          </a:p>
          <a:p>
            <a:pPr marL="0" indent="0">
              <a:buNone/>
            </a:pPr>
            <a:endParaRPr lang="en-US" dirty="0"/>
          </a:p>
          <a:p>
            <a:r>
              <a:rPr lang="en-US" sz="3200" dirty="0"/>
              <a:t> </a:t>
            </a:r>
            <a:r>
              <a:rPr lang="en-US" sz="3200" dirty="0">
                <a:latin typeface="Garamond" panose="02020404030301010803" pitchFamily="18" charset="0"/>
              </a:rPr>
              <a:t>“It has taken 150 years to get into this mess… and it will take 150 to get out”</a:t>
            </a:r>
            <a:r>
              <a:rPr lang="en-US" sz="3200" dirty="0"/>
              <a:t> – </a:t>
            </a:r>
            <a:r>
              <a:rPr lang="en-US" sz="2400" dirty="0"/>
              <a:t>Chief Justice Sinclair.</a:t>
            </a:r>
          </a:p>
          <a:p>
            <a:endParaRPr lang="en-US" dirty="0"/>
          </a:p>
        </p:txBody>
      </p:sp>
    </p:spTree>
    <p:extLst>
      <p:ext uri="{BB962C8B-B14F-4D97-AF65-F5344CB8AC3E}">
        <p14:creationId xmlns:p14="http://schemas.microsoft.com/office/powerpoint/2010/main" val="42100771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DB618-5AD8-4922-A492-F48D7CC53AC9}"/>
              </a:ext>
            </a:extLst>
          </p:cNvPr>
          <p:cNvSpPr>
            <a:spLocks noGrp="1"/>
          </p:cNvSpPr>
          <p:nvPr>
            <p:ph type="title"/>
          </p:nvPr>
        </p:nvSpPr>
        <p:spPr>
          <a:xfrm>
            <a:off x="2592925" y="624110"/>
            <a:ext cx="8911687" cy="740456"/>
          </a:xfrm>
        </p:spPr>
        <p:txBody>
          <a:bodyPr/>
          <a:lstStyle/>
          <a:p>
            <a:r>
              <a:rPr lang="en-US" dirty="0"/>
              <a:t>Cultural Identity Terms </a:t>
            </a:r>
          </a:p>
        </p:txBody>
      </p:sp>
      <p:sp>
        <p:nvSpPr>
          <p:cNvPr id="3" name="Content Placeholder 2">
            <a:extLst>
              <a:ext uri="{FF2B5EF4-FFF2-40B4-BE49-F238E27FC236}">
                <a16:creationId xmlns:a16="http://schemas.microsoft.com/office/drawing/2014/main" id="{99AA90EC-8CBC-4882-8BD8-4A22C0C56BF0}"/>
              </a:ext>
            </a:extLst>
          </p:cNvPr>
          <p:cNvSpPr>
            <a:spLocks noGrp="1"/>
          </p:cNvSpPr>
          <p:nvPr>
            <p:ph idx="1"/>
          </p:nvPr>
        </p:nvSpPr>
        <p:spPr>
          <a:xfrm>
            <a:off x="2589212" y="1223889"/>
            <a:ext cx="8915400" cy="5233182"/>
          </a:xfrm>
        </p:spPr>
        <p:txBody>
          <a:bodyPr/>
          <a:lstStyle/>
          <a:p>
            <a:r>
              <a:rPr lang="en-US" b="1" dirty="0"/>
              <a:t>Bill C-31 Indian </a:t>
            </a:r>
            <a:r>
              <a:rPr lang="en-US" dirty="0"/>
              <a:t>- A person who gained or regained Indian status because of the Act to Amend the Indian Act, 1985</a:t>
            </a:r>
          </a:p>
          <a:p>
            <a:r>
              <a:rPr lang="en-US" b="1" dirty="0"/>
              <a:t>Ceremonialist </a:t>
            </a:r>
            <a:r>
              <a:rPr lang="en-US" dirty="0"/>
              <a:t>- A highly respected member of a First Nation or Métis community.</a:t>
            </a:r>
          </a:p>
          <a:p>
            <a:r>
              <a:rPr lang="en-US" b="1" dirty="0"/>
              <a:t>Elder </a:t>
            </a:r>
            <a:r>
              <a:rPr lang="en-US" dirty="0"/>
              <a:t>- Recognized and identified by members of the community as carrying important wisdom, oral traditions and knowledge of their culture. </a:t>
            </a:r>
          </a:p>
          <a:p>
            <a:r>
              <a:rPr lang="en-US" b="1" dirty="0"/>
              <a:t>First Nations </a:t>
            </a:r>
            <a:r>
              <a:rPr lang="en-US" dirty="0"/>
              <a:t>- A term used by the Assembly of First Nations (</a:t>
            </a:r>
            <a:r>
              <a:rPr lang="en-US" dirty="0">
                <a:hlinkClick r:id="rId2"/>
              </a:rPr>
              <a:t>www.afn.ca/en/about-afn/description-of-the-afn</a:t>
            </a:r>
            <a:r>
              <a:rPr lang="en-US" dirty="0"/>
              <a:t>)</a:t>
            </a:r>
          </a:p>
          <a:p>
            <a:r>
              <a:rPr lang="en-US" b="1" dirty="0"/>
              <a:t>FNMI</a:t>
            </a:r>
            <a:r>
              <a:rPr lang="en-US" dirty="0"/>
              <a:t> - This acronym should not be used to refer to First Nations, Métis and/or Inuit peoples as it is considered offensive by many and often misunderstood. </a:t>
            </a:r>
          </a:p>
          <a:p>
            <a:r>
              <a:rPr lang="en-US" b="1" dirty="0"/>
              <a:t>Indigenous Peoples </a:t>
            </a:r>
            <a:r>
              <a:rPr lang="en-US" dirty="0"/>
              <a:t>- Term used globally to refer to the original inhabitants of any region</a:t>
            </a:r>
          </a:p>
          <a:p>
            <a:r>
              <a:rPr lang="en-US" b="1" dirty="0"/>
              <a:t>Knowledge Keeper </a:t>
            </a:r>
            <a:r>
              <a:rPr lang="en-US" dirty="0"/>
              <a:t>- Recognized and identified by Elders of the community as being knowledgeable about cultural practices, products or worldviews.</a:t>
            </a:r>
            <a:endParaRPr lang="en-US" b="1" dirty="0"/>
          </a:p>
          <a:p>
            <a:endParaRPr lang="en-US" b="1" dirty="0"/>
          </a:p>
        </p:txBody>
      </p:sp>
    </p:spTree>
    <p:extLst>
      <p:ext uri="{BB962C8B-B14F-4D97-AF65-F5344CB8AC3E}">
        <p14:creationId xmlns:p14="http://schemas.microsoft.com/office/powerpoint/2010/main" val="282582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37773-A9C0-4CFD-A32D-7EF036D7315D}"/>
              </a:ext>
            </a:extLst>
          </p:cNvPr>
          <p:cNvSpPr>
            <a:spLocks noGrp="1"/>
          </p:cNvSpPr>
          <p:nvPr>
            <p:ph type="title"/>
          </p:nvPr>
        </p:nvSpPr>
        <p:spPr/>
        <p:txBody>
          <a:bodyPr>
            <a:normAutofit fontScale="90000"/>
          </a:bodyPr>
          <a:lstStyle/>
          <a:p>
            <a:r>
              <a:rPr lang="en-US" sz="4900" dirty="0"/>
              <a:t>Indigenous Perspectives in Education.</a:t>
            </a:r>
            <a:endParaRPr lang="en-US" dirty="0"/>
          </a:p>
        </p:txBody>
      </p:sp>
      <p:sp>
        <p:nvSpPr>
          <p:cNvPr id="3" name="Content Placeholder 2">
            <a:extLst>
              <a:ext uri="{FF2B5EF4-FFF2-40B4-BE49-F238E27FC236}">
                <a16:creationId xmlns:a16="http://schemas.microsoft.com/office/drawing/2014/main" id="{4BC8DEC5-E005-4540-8A2E-47549CAB359A}"/>
              </a:ext>
            </a:extLst>
          </p:cNvPr>
          <p:cNvSpPr>
            <a:spLocks noGrp="1"/>
          </p:cNvSpPr>
          <p:nvPr>
            <p:ph idx="1"/>
          </p:nvPr>
        </p:nvSpPr>
        <p:spPr>
          <a:xfrm>
            <a:off x="2589212" y="2039815"/>
            <a:ext cx="8915400" cy="4473527"/>
          </a:xfrm>
        </p:spPr>
        <p:txBody>
          <a:bodyPr>
            <a:normAutofit fontScale="92500" lnSpcReduction="10000"/>
          </a:bodyPr>
          <a:lstStyle/>
          <a:p>
            <a:r>
              <a:rPr lang="en-US" dirty="0"/>
              <a:t>Alberta Education mandates that “</a:t>
            </a:r>
            <a:r>
              <a:rPr lang="en-US" i="1" dirty="0"/>
              <a:t>In the spirit of reconciliation, the Government of Alberta commits that all Alberta students will learn about the history and legacy of residential schools, along with the history of First Nations, Métis and Inuit peoples of Canada.” 2014</a:t>
            </a:r>
          </a:p>
          <a:p>
            <a:r>
              <a:rPr lang="en-US" i="1" dirty="0"/>
              <a:t>Worldviews and Aboriginal Cultures:  Where hearts are rooted</a:t>
            </a:r>
          </a:p>
          <a:p>
            <a:r>
              <a:rPr lang="en-US" i="1" dirty="0"/>
              <a:t>Aboriginal Students:  Who are they?  How do they learn?</a:t>
            </a:r>
          </a:p>
          <a:p>
            <a:r>
              <a:rPr lang="en-US" i="1" dirty="0"/>
              <a:t>The Classroom:  A community of learners</a:t>
            </a:r>
          </a:p>
          <a:p>
            <a:r>
              <a:rPr lang="en-US" i="1" dirty="0"/>
              <a:t>School, Family and Community:  Sharing the responsibility</a:t>
            </a:r>
          </a:p>
          <a:p>
            <a:r>
              <a:rPr lang="en-US" i="1" dirty="0"/>
              <a:t>Learning Strategies for Aboriginal Students:  Opportunities to make learning meaningful</a:t>
            </a:r>
          </a:p>
          <a:p>
            <a:r>
              <a:rPr lang="en-US" i="1" dirty="0"/>
              <a:t>Assessment:  Authentic reflections of important learnings</a:t>
            </a:r>
          </a:p>
          <a:p>
            <a:r>
              <a:rPr lang="en-US" i="1" dirty="0"/>
              <a:t>Teaching Aboriginal Students with Learning Disabilities:  Recognizing gifts and strengths</a:t>
            </a:r>
          </a:p>
          <a:p>
            <a:pPr algn="r"/>
            <a:r>
              <a:rPr lang="en-US" i="1" dirty="0"/>
              <a:t>Our Words Our Ways, 2005, Alberta Education.</a:t>
            </a:r>
          </a:p>
          <a:p>
            <a:endParaRPr lang="en-US" dirty="0"/>
          </a:p>
        </p:txBody>
      </p:sp>
    </p:spTree>
    <p:extLst>
      <p:ext uri="{BB962C8B-B14F-4D97-AF65-F5344CB8AC3E}">
        <p14:creationId xmlns:p14="http://schemas.microsoft.com/office/powerpoint/2010/main" val="2783510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BC877-D542-46E7-80EC-E8EE0FE5EA10}"/>
              </a:ext>
            </a:extLst>
          </p:cNvPr>
          <p:cNvSpPr>
            <a:spLocks noGrp="1"/>
          </p:cNvSpPr>
          <p:nvPr>
            <p:ph type="title"/>
          </p:nvPr>
        </p:nvSpPr>
        <p:spPr/>
        <p:txBody>
          <a:bodyPr/>
          <a:lstStyle/>
          <a:p>
            <a:r>
              <a:rPr lang="en-US" dirty="0"/>
              <a:t>Implications of the Study for Educators. </a:t>
            </a:r>
          </a:p>
        </p:txBody>
      </p:sp>
      <p:sp>
        <p:nvSpPr>
          <p:cNvPr id="3" name="Content Placeholder 2">
            <a:extLst>
              <a:ext uri="{FF2B5EF4-FFF2-40B4-BE49-F238E27FC236}">
                <a16:creationId xmlns:a16="http://schemas.microsoft.com/office/drawing/2014/main" id="{6B12BF7F-C4A4-4B8A-94AF-CA5A27FE08DF}"/>
              </a:ext>
            </a:extLst>
          </p:cNvPr>
          <p:cNvSpPr>
            <a:spLocks noGrp="1"/>
          </p:cNvSpPr>
          <p:nvPr>
            <p:ph idx="1"/>
          </p:nvPr>
        </p:nvSpPr>
        <p:spPr>
          <a:xfrm>
            <a:off x="2589212" y="2133600"/>
            <a:ext cx="8915400" cy="2691618"/>
          </a:xfrm>
        </p:spPr>
        <p:txBody>
          <a:bodyPr/>
          <a:lstStyle/>
          <a:p>
            <a:r>
              <a:rPr lang="en-US" sz="2000" dirty="0"/>
              <a:t>Reimagine cultural and pedagogical complexity.</a:t>
            </a:r>
          </a:p>
          <a:p>
            <a:r>
              <a:rPr lang="en-US" sz="2000" dirty="0"/>
              <a:t>Possible creation of interdisciplinary programs.</a:t>
            </a:r>
          </a:p>
          <a:p>
            <a:r>
              <a:rPr lang="en-US" sz="2000" dirty="0"/>
              <a:t>Fostering real life experiences in classrooms.</a:t>
            </a:r>
          </a:p>
          <a:p>
            <a:r>
              <a:rPr lang="en-US" sz="2000" dirty="0"/>
              <a:t>Provide times for reflection and discussion – sometimes of the difficult subjects.</a:t>
            </a:r>
          </a:p>
          <a:p>
            <a:r>
              <a:rPr lang="en-US" sz="2000" dirty="0"/>
              <a:t>Infusion of multicultural ways of knowing in everyday teaching. </a:t>
            </a:r>
          </a:p>
          <a:p>
            <a:endParaRPr lang="en-US" dirty="0"/>
          </a:p>
        </p:txBody>
      </p:sp>
    </p:spTree>
    <p:extLst>
      <p:ext uri="{BB962C8B-B14F-4D97-AF65-F5344CB8AC3E}">
        <p14:creationId xmlns:p14="http://schemas.microsoft.com/office/powerpoint/2010/main" val="41496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67400-745E-4A9F-896C-23A8D9F874B8}"/>
              </a:ext>
            </a:extLst>
          </p:cNvPr>
          <p:cNvSpPr>
            <a:spLocks noGrp="1"/>
          </p:cNvSpPr>
          <p:nvPr>
            <p:ph type="title"/>
          </p:nvPr>
        </p:nvSpPr>
        <p:spPr>
          <a:xfrm>
            <a:off x="2592925" y="624110"/>
            <a:ext cx="8911687" cy="1509490"/>
          </a:xfrm>
        </p:spPr>
        <p:txBody>
          <a:bodyPr>
            <a:normAutofit fontScale="90000"/>
          </a:bodyPr>
          <a:lstStyle/>
          <a:p>
            <a:r>
              <a:rPr lang="en-US" dirty="0"/>
              <a:t>Three Eyed Seeing? Considering Indigenous, Ecological Knowledge in Culturally Complex Pedagogical Settings. </a:t>
            </a:r>
            <a:endParaRPr lang="en-US" sz="2200" dirty="0"/>
          </a:p>
        </p:txBody>
      </p:sp>
      <p:sp>
        <p:nvSpPr>
          <p:cNvPr id="3" name="Content Placeholder 2">
            <a:extLst>
              <a:ext uri="{FF2B5EF4-FFF2-40B4-BE49-F238E27FC236}">
                <a16:creationId xmlns:a16="http://schemas.microsoft.com/office/drawing/2014/main" id="{E14A689F-E428-43F7-9DEF-1F5944FA0170}"/>
              </a:ext>
            </a:extLst>
          </p:cNvPr>
          <p:cNvSpPr>
            <a:spLocks noGrp="1"/>
          </p:cNvSpPr>
          <p:nvPr>
            <p:ph idx="1"/>
          </p:nvPr>
        </p:nvSpPr>
        <p:spPr>
          <a:xfrm>
            <a:off x="2589212" y="2429021"/>
            <a:ext cx="8915400" cy="3777622"/>
          </a:xfrm>
        </p:spPr>
        <p:txBody>
          <a:bodyPr>
            <a:normAutofit/>
          </a:bodyPr>
          <a:lstStyle/>
          <a:p>
            <a:r>
              <a:rPr lang="en-US" sz="2000" dirty="0"/>
              <a:t>Study was completed by Greg </a:t>
            </a:r>
            <a:r>
              <a:rPr lang="en-US" sz="2000" dirty="0" err="1"/>
              <a:t>Lowan</a:t>
            </a:r>
            <a:r>
              <a:rPr lang="en-US" sz="2000" dirty="0"/>
              <a:t> – Trudeau to explore the complex experiences of newcomers to Canada.</a:t>
            </a:r>
          </a:p>
          <a:p>
            <a:r>
              <a:rPr lang="en-US" sz="2000" dirty="0"/>
              <a:t>Interviewed Indigenous and non Indigenous Science and environmental educators.</a:t>
            </a:r>
          </a:p>
          <a:p>
            <a:r>
              <a:rPr lang="en-US" sz="2000" dirty="0"/>
              <a:t>Challenges include the difficulty of reconciling two or more cultural viewpoints.</a:t>
            </a:r>
          </a:p>
          <a:p>
            <a:r>
              <a:rPr lang="en-US" sz="2000" dirty="0"/>
              <a:t>Purpose was to explore educational experiences of newcomers to Canada with indigenous ecological knowledge.</a:t>
            </a:r>
          </a:p>
          <a:p>
            <a:r>
              <a:rPr lang="en-US" sz="2000" dirty="0"/>
              <a:t>Three participants – Kathy from England, Sophia from Central Europe and </a:t>
            </a:r>
            <a:r>
              <a:rPr lang="en-US" sz="2000" dirty="0" err="1"/>
              <a:t>Takwana</a:t>
            </a:r>
            <a:r>
              <a:rPr lang="en-US" sz="2000" dirty="0"/>
              <a:t> from Zimbabwe.</a:t>
            </a:r>
            <a:endParaRPr lang="en-US" sz="1800" dirty="0"/>
          </a:p>
          <a:p>
            <a:endParaRPr lang="en-US" sz="2000" b="1" dirty="0"/>
          </a:p>
        </p:txBody>
      </p:sp>
    </p:spTree>
    <p:extLst>
      <p:ext uri="{BB962C8B-B14F-4D97-AF65-F5344CB8AC3E}">
        <p14:creationId xmlns:p14="http://schemas.microsoft.com/office/powerpoint/2010/main" val="3043500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A44C337-3893-4B29-A265-B1329150B6A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5" name="Group 14">
            <a:extLst>
              <a:ext uri="{FF2B5EF4-FFF2-40B4-BE49-F238E27FC236}">
                <a16:creationId xmlns:a16="http://schemas.microsoft.com/office/drawing/2014/main" id="{81E0B358-1267-4844-8B3D-B7A279B4175A}"/>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6" name="Freeform 11">
              <a:extLst>
                <a:ext uri="{FF2B5EF4-FFF2-40B4-BE49-F238E27FC236}">
                  <a16:creationId xmlns:a16="http://schemas.microsoft.com/office/drawing/2014/main" id="{B24AA06A-F1A5-4BB3-9486-9AE7A53B3F28}"/>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7" name="Freeform 12">
              <a:extLst>
                <a:ext uri="{FF2B5EF4-FFF2-40B4-BE49-F238E27FC236}">
                  <a16:creationId xmlns:a16="http://schemas.microsoft.com/office/drawing/2014/main" id="{BDF97590-C600-44CB-9303-4A3679F5169E}"/>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8" name="Freeform 13">
              <a:extLst>
                <a:ext uri="{FF2B5EF4-FFF2-40B4-BE49-F238E27FC236}">
                  <a16:creationId xmlns:a16="http://schemas.microsoft.com/office/drawing/2014/main" id="{A9BBE156-3FFA-4DC4-8468-35BD28DDC605}"/>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9" name="Freeform 14">
              <a:extLst>
                <a:ext uri="{FF2B5EF4-FFF2-40B4-BE49-F238E27FC236}">
                  <a16:creationId xmlns:a16="http://schemas.microsoft.com/office/drawing/2014/main" id="{F7960DE5-3810-4B1E-B1E2-3BAFEA91EDD4}"/>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0" name="Freeform 15">
              <a:extLst>
                <a:ext uri="{FF2B5EF4-FFF2-40B4-BE49-F238E27FC236}">
                  <a16:creationId xmlns:a16="http://schemas.microsoft.com/office/drawing/2014/main" id="{359E957C-CE11-446F-8AA7-B3E98390B89F}"/>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1" name="Freeform 16">
              <a:extLst>
                <a:ext uri="{FF2B5EF4-FFF2-40B4-BE49-F238E27FC236}">
                  <a16:creationId xmlns:a16="http://schemas.microsoft.com/office/drawing/2014/main" id="{A3E9FE34-CA9E-4443-BEBF-D1B9A1C6C24D}"/>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2" name="Freeform 17">
              <a:extLst>
                <a:ext uri="{FF2B5EF4-FFF2-40B4-BE49-F238E27FC236}">
                  <a16:creationId xmlns:a16="http://schemas.microsoft.com/office/drawing/2014/main" id="{4F39D814-8A48-4509-BDEB-826F10659156}"/>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3" name="Freeform 18">
              <a:extLst>
                <a:ext uri="{FF2B5EF4-FFF2-40B4-BE49-F238E27FC236}">
                  <a16:creationId xmlns:a16="http://schemas.microsoft.com/office/drawing/2014/main" id="{8C6D08C0-8C49-4B87-9CF4-A1F08714FACF}"/>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4" name="Freeform 19">
              <a:extLst>
                <a:ext uri="{FF2B5EF4-FFF2-40B4-BE49-F238E27FC236}">
                  <a16:creationId xmlns:a16="http://schemas.microsoft.com/office/drawing/2014/main" id="{308C612B-4C0D-4863-B9CD-F86ABAA1B2BC}"/>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5" name="Freeform 20">
              <a:extLst>
                <a:ext uri="{FF2B5EF4-FFF2-40B4-BE49-F238E27FC236}">
                  <a16:creationId xmlns:a16="http://schemas.microsoft.com/office/drawing/2014/main" id="{600B1EC8-1B55-4390-A183-C33B5E2273BB}"/>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6" name="Freeform 21">
              <a:extLst>
                <a:ext uri="{FF2B5EF4-FFF2-40B4-BE49-F238E27FC236}">
                  <a16:creationId xmlns:a16="http://schemas.microsoft.com/office/drawing/2014/main" id="{1790A225-91E1-4BE5-A801-5F1E32721C5B}"/>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7" name="Freeform 22">
              <a:extLst>
                <a:ext uri="{FF2B5EF4-FFF2-40B4-BE49-F238E27FC236}">
                  <a16:creationId xmlns:a16="http://schemas.microsoft.com/office/drawing/2014/main" id="{DFFC46A2-6BBF-47FD-BC17-5EE1DF7CB906}"/>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9" name="Group 28">
            <a:extLst>
              <a:ext uri="{FF2B5EF4-FFF2-40B4-BE49-F238E27FC236}">
                <a16:creationId xmlns:a16="http://schemas.microsoft.com/office/drawing/2014/main" id="{AF44CA9C-80E8-44E1-A79C-D6EBFC73BCA0}"/>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30" name="Freeform 27">
              <a:extLst>
                <a:ext uri="{FF2B5EF4-FFF2-40B4-BE49-F238E27FC236}">
                  <a16:creationId xmlns:a16="http://schemas.microsoft.com/office/drawing/2014/main" id="{8CB9417F-98D9-4998-B00B-A5932E4C7D73}"/>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1" name="Freeform 28">
              <a:extLst>
                <a:ext uri="{FF2B5EF4-FFF2-40B4-BE49-F238E27FC236}">
                  <a16:creationId xmlns:a16="http://schemas.microsoft.com/office/drawing/2014/main" id="{FA79AA3D-583E-4A1E-AF7E-CBD980F5963B}"/>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2" name="Freeform 29">
              <a:extLst>
                <a:ext uri="{FF2B5EF4-FFF2-40B4-BE49-F238E27FC236}">
                  <a16:creationId xmlns:a16="http://schemas.microsoft.com/office/drawing/2014/main" id="{D80C9F17-A6B2-4A12-BC77-F84264A669FA}"/>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3" name="Freeform 30">
              <a:extLst>
                <a:ext uri="{FF2B5EF4-FFF2-40B4-BE49-F238E27FC236}">
                  <a16:creationId xmlns:a16="http://schemas.microsoft.com/office/drawing/2014/main" id="{949C9A53-ED97-44CE-BDD5-ED2489211608}"/>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4" name="Freeform 31">
              <a:extLst>
                <a:ext uri="{FF2B5EF4-FFF2-40B4-BE49-F238E27FC236}">
                  <a16:creationId xmlns:a16="http://schemas.microsoft.com/office/drawing/2014/main" id="{0F9FDAE7-225B-4072-8907-6EAA06174457}"/>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5" name="Freeform 32">
              <a:extLst>
                <a:ext uri="{FF2B5EF4-FFF2-40B4-BE49-F238E27FC236}">
                  <a16:creationId xmlns:a16="http://schemas.microsoft.com/office/drawing/2014/main" id="{9D49818B-8EA3-4B41-9783-EFE0C618C363}"/>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6" name="Freeform 33">
              <a:extLst>
                <a:ext uri="{FF2B5EF4-FFF2-40B4-BE49-F238E27FC236}">
                  <a16:creationId xmlns:a16="http://schemas.microsoft.com/office/drawing/2014/main" id="{01903E65-D822-4457-B0A5-2F4168224164}"/>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7" name="Freeform 34">
              <a:extLst>
                <a:ext uri="{FF2B5EF4-FFF2-40B4-BE49-F238E27FC236}">
                  <a16:creationId xmlns:a16="http://schemas.microsoft.com/office/drawing/2014/main" id="{A5CF9DAB-75BF-43D9-B1E7-817D1FAA0003}"/>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8" name="Freeform 35">
              <a:extLst>
                <a:ext uri="{FF2B5EF4-FFF2-40B4-BE49-F238E27FC236}">
                  <a16:creationId xmlns:a16="http://schemas.microsoft.com/office/drawing/2014/main" id="{BB22916D-4BCF-4A4C-8714-A2564D34C369}"/>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9" name="Freeform 36">
              <a:extLst>
                <a:ext uri="{FF2B5EF4-FFF2-40B4-BE49-F238E27FC236}">
                  <a16:creationId xmlns:a16="http://schemas.microsoft.com/office/drawing/2014/main" id="{4CD9F734-569E-44E7-BD53-6214E0F18C8F}"/>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40" name="Freeform 37">
              <a:extLst>
                <a:ext uri="{FF2B5EF4-FFF2-40B4-BE49-F238E27FC236}">
                  <a16:creationId xmlns:a16="http://schemas.microsoft.com/office/drawing/2014/main" id="{7A5DAACB-2F42-40C8-BF6A-75B79299F902}"/>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41" name="Freeform 38">
              <a:extLst>
                <a:ext uri="{FF2B5EF4-FFF2-40B4-BE49-F238E27FC236}">
                  <a16:creationId xmlns:a16="http://schemas.microsoft.com/office/drawing/2014/main" id="{AD78E0F9-8568-4672-A22F-4ED5B1A96F59}"/>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3" name="Rectangle 42">
            <a:extLst>
              <a:ext uri="{FF2B5EF4-FFF2-40B4-BE49-F238E27FC236}">
                <a16:creationId xmlns:a16="http://schemas.microsoft.com/office/drawing/2014/main" id="{AA5CD610-ED7C-4CED-A9A1-174432C88AF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5" name="Freeform 11">
            <a:extLst>
              <a:ext uri="{FF2B5EF4-FFF2-40B4-BE49-F238E27FC236}">
                <a16:creationId xmlns:a16="http://schemas.microsoft.com/office/drawing/2014/main" id="{0C4379BF-8C7A-480A-BC36-DA55D92A935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8" name="Content Placeholder 4">
            <a:extLst>
              <a:ext uri="{FF2B5EF4-FFF2-40B4-BE49-F238E27FC236}">
                <a16:creationId xmlns:a16="http://schemas.microsoft.com/office/drawing/2014/main" id="{11EAEB79-A457-4991-9FE7-B1B6E417D65E}"/>
              </a:ext>
            </a:extLst>
          </p:cNvPr>
          <p:cNvPicPr>
            <a:picLocks noChangeAspect="1"/>
          </p:cNvPicPr>
          <p:nvPr/>
        </p:nvPicPr>
        <p:blipFill rotWithShape="1">
          <a:blip r:embed="rId2"/>
          <a:srcRect l="7481" r="12700"/>
          <a:stretch/>
        </p:blipFill>
        <p:spPr>
          <a:xfrm>
            <a:off x="-1555" y="1731"/>
            <a:ext cx="4671091" cy="6858000"/>
          </a:xfrm>
          <a:prstGeom prst="rect">
            <a:avLst/>
          </a:prstGeom>
        </p:spPr>
      </p:pic>
      <p:sp>
        <p:nvSpPr>
          <p:cNvPr id="2" name="Title 1">
            <a:extLst>
              <a:ext uri="{FF2B5EF4-FFF2-40B4-BE49-F238E27FC236}">
                <a16:creationId xmlns:a16="http://schemas.microsoft.com/office/drawing/2014/main" id="{4B6F26CF-4AB9-4470-98D2-4EC27AECAF56}"/>
              </a:ext>
            </a:extLst>
          </p:cNvPr>
          <p:cNvSpPr>
            <a:spLocks noGrp="1"/>
          </p:cNvSpPr>
          <p:nvPr>
            <p:ph type="title"/>
          </p:nvPr>
        </p:nvSpPr>
        <p:spPr>
          <a:xfrm>
            <a:off x="6483096" y="624110"/>
            <a:ext cx="5021516" cy="1280890"/>
          </a:xfrm>
        </p:spPr>
        <p:txBody>
          <a:bodyPr>
            <a:normAutofit/>
          </a:bodyPr>
          <a:lstStyle/>
          <a:p>
            <a:r>
              <a:rPr lang="en-US"/>
              <a:t>Two Eyed Seeing.</a:t>
            </a:r>
          </a:p>
        </p:txBody>
      </p:sp>
      <p:sp>
        <p:nvSpPr>
          <p:cNvPr id="10" name="Content Placeholder 9"/>
          <p:cNvSpPr>
            <a:spLocks noGrp="1"/>
          </p:cNvSpPr>
          <p:nvPr>
            <p:ph idx="1"/>
          </p:nvPr>
        </p:nvSpPr>
        <p:spPr>
          <a:xfrm>
            <a:off x="6438191" y="2133600"/>
            <a:ext cx="5066419" cy="3777622"/>
          </a:xfrm>
        </p:spPr>
        <p:txBody>
          <a:bodyPr>
            <a:normAutofit/>
          </a:bodyPr>
          <a:lstStyle/>
          <a:p>
            <a:r>
              <a:rPr lang="en-US" dirty="0"/>
              <a:t>Albert Marshall is an Elder of the </a:t>
            </a:r>
            <a:r>
              <a:rPr lang="en-US" dirty="0" err="1"/>
              <a:t>Mi’kmaw</a:t>
            </a:r>
            <a:r>
              <a:rPr lang="en-US" dirty="0"/>
              <a:t> Nation. Cape Breton University.</a:t>
            </a:r>
          </a:p>
          <a:p>
            <a:r>
              <a:rPr lang="en-US" dirty="0"/>
              <a:t>Author of the Two Eyed Seeing document.</a:t>
            </a:r>
          </a:p>
          <a:p>
            <a:r>
              <a:rPr lang="en-US" dirty="0"/>
              <a:t>Inmate of a residential school.</a:t>
            </a:r>
          </a:p>
          <a:p>
            <a:r>
              <a:rPr lang="en-US" dirty="0"/>
              <a:t>Indigenous ways of knowing with Western ways of knowing.</a:t>
            </a:r>
          </a:p>
          <a:p>
            <a:r>
              <a:rPr lang="en-US" dirty="0"/>
              <a:t>Why the puzzle piece?</a:t>
            </a:r>
          </a:p>
          <a:p>
            <a:r>
              <a:rPr lang="en-US" dirty="0"/>
              <a:t>Guiding </a:t>
            </a:r>
            <a:r>
              <a:rPr lang="en-US" dirty="0" err="1" smtClean="0"/>
              <a:t>Prinicple</a:t>
            </a:r>
            <a:endParaRPr lang="en-US" dirty="0"/>
          </a:p>
          <a:p>
            <a:endParaRPr lang="en-US" dirty="0"/>
          </a:p>
        </p:txBody>
      </p:sp>
      <p:pic>
        <p:nvPicPr>
          <p:cNvPr id="6" name="Picture 5" descr="A picture containing green, indoor, table&#10;&#10;Description generated with very high confidence">
            <a:extLst>
              <a:ext uri="{FF2B5EF4-FFF2-40B4-BE49-F238E27FC236}">
                <a16:creationId xmlns:a16="http://schemas.microsoft.com/office/drawing/2014/main" id="{3020A001-82B9-4E03-ADC6-089B499D8E9C}"/>
              </a:ext>
            </a:extLst>
          </p:cNvPr>
          <p:cNvPicPr>
            <a:picLocks noChangeAspect="1"/>
          </p:cNvPicPr>
          <p:nvPr/>
        </p:nvPicPr>
        <p:blipFill>
          <a:blip r:embed="rId3"/>
          <a:stretch>
            <a:fillRect/>
          </a:stretch>
        </p:blipFill>
        <p:spPr>
          <a:xfrm>
            <a:off x="10503769" y="540993"/>
            <a:ext cx="1402096" cy="864626"/>
          </a:xfrm>
          <a:prstGeom prst="rect">
            <a:avLst/>
          </a:prstGeom>
        </p:spPr>
      </p:pic>
    </p:spTree>
    <p:extLst>
      <p:ext uri="{BB962C8B-B14F-4D97-AF65-F5344CB8AC3E}">
        <p14:creationId xmlns:p14="http://schemas.microsoft.com/office/powerpoint/2010/main" val="2387436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F7E8610-2DF7-4AF0-B876-0F3B7882A6B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1C8C023-62A6-4DA0-8DF4-3F4EA94090D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a:extLst>
              <a:ext uri="{FF2B5EF4-FFF2-40B4-BE49-F238E27FC236}">
                <a16:creationId xmlns:a16="http://schemas.microsoft.com/office/drawing/2014/main" id="{26B9FE07-322E-43FB-8707-C9826BD903E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a:extLst>
              <a:ext uri="{FF2B5EF4-FFF2-40B4-BE49-F238E27FC236}">
                <a16:creationId xmlns:a16="http://schemas.microsoft.com/office/drawing/2014/main" id="{132F19EA-4AFD-4C4A-AD3C-3AFDB5A8927C}"/>
              </a:ext>
            </a:extLst>
          </p:cNvPr>
          <p:cNvSpPr>
            <a:spLocks noGrp="1"/>
          </p:cNvSpPr>
          <p:nvPr>
            <p:ph type="title"/>
          </p:nvPr>
        </p:nvSpPr>
        <p:spPr>
          <a:xfrm>
            <a:off x="1843391" y="624110"/>
            <a:ext cx="9383408" cy="1280890"/>
          </a:xfrm>
        </p:spPr>
        <p:txBody>
          <a:bodyPr>
            <a:normAutofit/>
          </a:bodyPr>
          <a:lstStyle/>
          <a:p>
            <a:r>
              <a:rPr lang="en-US" dirty="0">
                <a:solidFill>
                  <a:schemeClr val="bg1"/>
                </a:solidFill>
              </a:rPr>
              <a:t>What is Three Eyed Seeing?</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611281458"/>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7115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CCB2F-E869-4B53-AC78-39566550DC35}"/>
              </a:ext>
            </a:extLst>
          </p:cNvPr>
          <p:cNvSpPr>
            <a:spLocks noGrp="1"/>
          </p:cNvSpPr>
          <p:nvPr>
            <p:ph type="title"/>
          </p:nvPr>
        </p:nvSpPr>
        <p:spPr/>
        <p:txBody>
          <a:bodyPr/>
          <a:lstStyle/>
          <a:p>
            <a:r>
              <a:rPr lang="en-US" dirty="0"/>
              <a:t>Key Findings of the Study.</a:t>
            </a:r>
          </a:p>
        </p:txBody>
      </p:sp>
      <p:sp>
        <p:nvSpPr>
          <p:cNvPr id="3" name="Content Placeholder 2">
            <a:extLst>
              <a:ext uri="{FF2B5EF4-FFF2-40B4-BE49-F238E27FC236}">
                <a16:creationId xmlns:a16="http://schemas.microsoft.com/office/drawing/2014/main" id="{B273562F-59AB-46F6-8F6E-7C1C3B1EFC54}"/>
              </a:ext>
            </a:extLst>
          </p:cNvPr>
          <p:cNvSpPr>
            <a:spLocks noGrp="1"/>
          </p:cNvSpPr>
          <p:nvPr>
            <p:ph idx="1"/>
          </p:nvPr>
        </p:nvSpPr>
        <p:spPr>
          <a:xfrm>
            <a:off x="2589212" y="2214489"/>
            <a:ext cx="8915400" cy="2976489"/>
          </a:xfrm>
        </p:spPr>
        <p:txBody>
          <a:bodyPr/>
          <a:lstStyle/>
          <a:p>
            <a:r>
              <a:rPr lang="en-US" sz="2000" dirty="0"/>
              <a:t>Common lack of meaningful exposure to indigenous knowledge.</a:t>
            </a:r>
          </a:p>
          <a:p>
            <a:endParaRPr lang="en-US" sz="2000" dirty="0"/>
          </a:p>
          <a:p>
            <a:r>
              <a:rPr lang="en-US" sz="2000" dirty="0"/>
              <a:t>Importance of critical and experiential approaches.</a:t>
            </a:r>
          </a:p>
          <a:p>
            <a:endParaRPr lang="en-US" sz="2000" dirty="0"/>
          </a:p>
          <a:p>
            <a:r>
              <a:rPr lang="en-US" sz="2000" dirty="0"/>
              <a:t>Potential for reimagining cultural complexity as a strength.</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274729619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814</TotalTime>
  <Words>2239</Words>
  <Application>Microsoft Office PowerPoint</Application>
  <PresentationFormat>Widescreen</PresentationFormat>
  <Paragraphs>157</Paragraphs>
  <Slides>28</Slides>
  <Notes>2</Notes>
  <HiddenSlides>0</HiddenSlides>
  <MMClips>2</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Cambria Math</vt:lpstr>
      <vt:lpstr>Century Gothic</vt:lpstr>
      <vt:lpstr>Garamond</vt:lpstr>
      <vt:lpstr>inherit</vt:lpstr>
      <vt:lpstr>Mangal</vt:lpstr>
      <vt:lpstr>Wingdings 3</vt:lpstr>
      <vt:lpstr>Wisp</vt:lpstr>
      <vt:lpstr>Indigenous Ways of Learning, Knowing and Teaching</vt:lpstr>
      <vt:lpstr>Glossary of Terms</vt:lpstr>
      <vt:lpstr>Cultural Identity Terms </vt:lpstr>
      <vt:lpstr>Indigenous Perspectives in Education.</vt:lpstr>
      <vt:lpstr>Implications of the Study for Educators. </vt:lpstr>
      <vt:lpstr>Three Eyed Seeing? Considering Indigenous, Ecological Knowledge in Culturally Complex Pedagogical Settings. </vt:lpstr>
      <vt:lpstr>Two Eyed Seeing.</vt:lpstr>
      <vt:lpstr>What is Three Eyed Seeing?</vt:lpstr>
      <vt:lpstr>Key Findings of the Study.</vt:lpstr>
      <vt:lpstr>Identity Transformation of participants.</vt:lpstr>
      <vt:lpstr>What do you see could be the implications of the implementation of Three Eyed Seeing model in an education Setting?   Why is the preservation of indigenous knowledge necessary? Moving forward how do we achieve a balanced education system that infuses multiple perspectives?  </vt:lpstr>
      <vt:lpstr>Aboriginal Education and Anti-Racist Education – Solutions – Part 1</vt:lpstr>
      <vt:lpstr>Introduction</vt:lpstr>
      <vt:lpstr>Race, Racialization and Identity Politics</vt:lpstr>
      <vt:lpstr>Historical Practices of Racializing Aboriginal People</vt:lpstr>
      <vt:lpstr>Cultural Revitalization and Fundamentalism</vt:lpstr>
      <vt:lpstr>Aboriginal Education and Anti-Racist Education – Solutions – Part 2</vt:lpstr>
      <vt:lpstr>The impact of Residential Schools</vt:lpstr>
      <vt:lpstr>Highlighting residential school’s impact.</vt:lpstr>
      <vt:lpstr>What is racialization?</vt:lpstr>
      <vt:lpstr>Racism is systemic, based on past colonial practices considered traditions and deeply rooted. </vt:lpstr>
      <vt:lpstr>Questions</vt:lpstr>
      <vt:lpstr>Is Cultural Revitalization the full solution to racial issues?</vt:lpstr>
      <vt:lpstr>How do we approach the solution?</vt:lpstr>
      <vt:lpstr>What can we do as educators</vt:lpstr>
      <vt:lpstr>How do we move forward and work to teach anti-racist education and true multi-culturalism in schools </vt:lpstr>
      <vt:lpstr>Resources to help teach about residential schools and anti – racism education:</vt:lpstr>
      <vt:lpstr>Final Thoughts</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Aboriginal Education and Anti-Racist Education</dc:title>
  <dc:creator>Bennington, Chris</dc:creator>
  <cp:lastModifiedBy>Bennington, Chris</cp:lastModifiedBy>
  <cp:revision>44</cp:revision>
  <dcterms:created xsi:type="dcterms:W3CDTF">2017-10-17T20:53:18Z</dcterms:created>
  <dcterms:modified xsi:type="dcterms:W3CDTF">2017-11-01T04:05:43Z</dcterms:modified>
</cp:coreProperties>
</file>