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2"/>
  </p:notesMasterIdLst>
  <p:sldIdLst>
    <p:sldId id="256" r:id="rId2"/>
    <p:sldId id="271" r:id="rId3"/>
    <p:sldId id="258" r:id="rId4"/>
    <p:sldId id="259" r:id="rId5"/>
    <p:sldId id="272" r:id="rId6"/>
    <p:sldId id="260" r:id="rId7"/>
    <p:sldId id="261" r:id="rId8"/>
    <p:sldId id="262" r:id="rId9"/>
    <p:sldId id="263" r:id="rId10"/>
    <p:sldId id="264" r:id="rId11"/>
    <p:sldId id="265" r:id="rId12"/>
    <p:sldId id="273" r:id="rId13"/>
    <p:sldId id="266" r:id="rId14"/>
    <p:sldId id="274" r:id="rId15"/>
    <p:sldId id="275" r:id="rId16"/>
    <p:sldId id="267" r:id="rId17"/>
    <p:sldId id="268" r:id="rId18"/>
    <p:sldId id="276" r:id="rId19"/>
    <p:sldId id="269" r:id="rId20"/>
    <p:sldId id="270" r:id="rId2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76526" autoAdjust="0"/>
  </p:normalViewPr>
  <p:slideViewPr>
    <p:cSldViewPr>
      <p:cViewPr varScale="1">
        <p:scale>
          <a:sx n="46" d="100"/>
          <a:sy n="46" d="100"/>
        </p:scale>
        <p:origin x="-114" y="-18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CA"/>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A33B7D3-A886-49E3-881A-4E9F17461B59}" type="datetimeFigureOut">
              <a:rPr lang="en-CA" smtClean="0"/>
              <a:t>30/06/2016</a:t>
            </a:fld>
            <a:endParaRPr lang="en-CA"/>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CA"/>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CA"/>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5B40760-64B0-4C9A-8CAE-43D7B3CCC1D8}" type="slidenum">
              <a:rPr lang="en-CA" smtClean="0"/>
              <a:t>‹#›</a:t>
            </a:fld>
            <a:endParaRPr lang="en-CA"/>
          </a:p>
        </p:txBody>
      </p:sp>
    </p:spTree>
    <p:extLst>
      <p:ext uri="{BB962C8B-B14F-4D97-AF65-F5344CB8AC3E}">
        <p14:creationId xmlns:p14="http://schemas.microsoft.com/office/powerpoint/2010/main" val="235203999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smtClean="0"/>
              <a:t>In order to graph the equation you need to follow the following steps: </a:t>
            </a:r>
          </a:p>
          <a:p>
            <a:endParaRPr lang="en-US" baseline="0" dirty="0" smtClean="0"/>
          </a:p>
          <a:p>
            <a:pPr marL="228600" indent="-228600">
              <a:buAutoNum type="arabicPeriod"/>
            </a:pPr>
            <a:r>
              <a:rPr lang="en-US" baseline="0" dirty="0" smtClean="0"/>
              <a:t>Preparing to solve the equation 2x+3 </a:t>
            </a:r>
          </a:p>
          <a:p>
            <a:pPr marL="228600" indent="-228600">
              <a:buAutoNum type="arabicPeriod"/>
            </a:pPr>
            <a:r>
              <a:rPr lang="en-US" baseline="0" dirty="0" smtClean="0"/>
              <a:t>Designing a table of values</a:t>
            </a:r>
          </a:p>
          <a:p>
            <a:pPr marL="228600" indent="-228600">
              <a:buAutoNum type="arabicPeriod"/>
            </a:pPr>
            <a:r>
              <a:rPr lang="en-US" baseline="0" dirty="0" smtClean="0"/>
              <a:t>Graphing the expression </a:t>
            </a:r>
            <a:endParaRPr lang="en-CA" dirty="0" smtClean="0"/>
          </a:p>
          <a:p>
            <a:endParaRPr lang="en-CA" dirty="0"/>
          </a:p>
        </p:txBody>
      </p:sp>
      <p:sp>
        <p:nvSpPr>
          <p:cNvPr id="4" name="Slide Number Placeholder 3"/>
          <p:cNvSpPr>
            <a:spLocks noGrp="1"/>
          </p:cNvSpPr>
          <p:nvPr>
            <p:ph type="sldNum" sz="quarter" idx="10"/>
          </p:nvPr>
        </p:nvSpPr>
        <p:spPr/>
        <p:txBody>
          <a:bodyPr/>
          <a:lstStyle/>
          <a:p>
            <a:fld id="{45B40760-64B0-4C9A-8CAE-43D7B3CCC1D8}" type="slidenum">
              <a:rPr lang="en-CA" smtClean="0"/>
              <a:t>2</a:t>
            </a:fld>
            <a:endParaRPr lang="en-CA"/>
          </a:p>
        </p:txBody>
      </p:sp>
    </p:spTree>
    <p:extLst>
      <p:ext uri="{BB962C8B-B14F-4D97-AF65-F5344CB8AC3E}">
        <p14:creationId xmlns:p14="http://schemas.microsoft.com/office/powerpoint/2010/main" val="70773797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When drawing a graph you need to ensure that they are neat.</a:t>
            </a:r>
            <a:r>
              <a:rPr lang="en-US" baseline="0" dirty="0" smtClean="0"/>
              <a:t> </a:t>
            </a:r>
            <a:endParaRPr lang="en-US" baseline="0" dirty="0" smtClean="0"/>
          </a:p>
          <a:p>
            <a:endParaRPr lang="en-US" baseline="0" dirty="0" smtClean="0"/>
          </a:p>
          <a:p>
            <a:r>
              <a:rPr lang="en-US" baseline="0" dirty="0" smtClean="0"/>
              <a:t>The important point here is the </a:t>
            </a:r>
            <a:r>
              <a:rPr lang="en-US" b="1" baseline="0" dirty="0" smtClean="0"/>
              <a:t>origin point</a:t>
            </a:r>
            <a:r>
              <a:rPr lang="en-US" baseline="0" dirty="0" smtClean="0"/>
              <a:t>. It is the place where the vertical line of your graph and the horizontal line meet. This point is always marked with a 0. </a:t>
            </a:r>
          </a:p>
          <a:p>
            <a:endParaRPr lang="en-US" baseline="0" dirty="0" smtClean="0"/>
          </a:p>
        </p:txBody>
      </p:sp>
      <p:sp>
        <p:nvSpPr>
          <p:cNvPr id="4" name="Slide Number Placeholder 3"/>
          <p:cNvSpPr>
            <a:spLocks noGrp="1"/>
          </p:cNvSpPr>
          <p:nvPr>
            <p:ph type="sldNum" sz="quarter" idx="10"/>
          </p:nvPr>
        </p:nvSpPr>
        <p:spPr/>
        <p:txBody>
          <a:bodyPr/>
          <a:lstStyle/>
          <a:p>
            <a:fld id="{45B40760-64B0-4C9A-8CAE-43D7B3CCC1D8}" type="slidenum">
              <a:rPr lang="en-CA" smtClean="0"/>
              <a:t>11</a:t>
            </a:fld>
            <a:endParaRPr lang="en-CA"/>
          </a:p>
        </p:txBody>
      </p:sp>
    </p:spTree>
    <p:extLst>
      <p:ext uri="{BB962C8B-B14F-4D97-AF65-F5344CB8AC3E}">
        <p14:creationId xmlns:p14="http://schemas.microsoft.com/office/powerpoint/2010/main" val="164950174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smtClean="0"/>
              <a:t>When drawing your axis on your grid paper use your ruler to make straight lines and use the grid lines to guide the edges of your graph. </a:t>
            </a:r>
          </a:p>
          <a:p>
            <a:pPr marL="0" marR="0" indent="0" algn="l" defTabSz="914400" rtl="0" eaLnBrk="1" fontAlgn="auto" latinLnBrk="0" hangingPunct="1">
              <a:lnSpc>
                <a:spcPct val="100000"/>
              </a:lnSpc>
              <a:spcBef>
                <a:spcPts val="0"/>
              </a:spcBef>
              <a:spcAft>
                <a:spcPts val="0"/>
              </a:spcAft>
              <a:buClrTx/>
              <a:buSzTx/>
              <a:buFontTx/>
              <a:buNone/>
              <a:tabLst/>
              <a:defRPr/>
            </a:pPr>
            <a:endParaRPr lang="en-US"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smtClean="0"/>
              <a:t>We then draw lines out from the origin to cover the distance that the data tells us in our table of values. This line is known as the y-axis. </a:t>
            </a:r>
            <a:endParaRPr lang="en-CA" dirty="0"/>
          </a:p>
        </p:txBody>
      </p:sp>
      <p:sp>
        <p:nvSpPr>
          <p:cNvPr id="4" name="Slide Number Placeholder 3"/>
          <p:cNvSpPr>
            <a:spLocks noGrp="1"/>
          </p:cNvSpPr>
          <p:nvPr>
            <p:ph type="sldNum" sz="quarter" idx="10"/>
          </p:nvPr>
        </p:nvSpPr>
        <p:spPr/>
        <p:txBody>
          <a:bodyPr/>
          <a:lstStyle/>
          <a:p>
            <a:fld id="{45B40760-64B0-4C9A-8CAE-43D7B3CCC1D8}" type="slidenum">
              <a:rPr lang="en-CA" smtClean="0"/>
              <a:t>12</a:t>
            </a:fld>
            <a:endParaRPr lang="en-CA"/>
          </a:p>
        </p:txBody>
      </p:sp>
    </p:spTree>
    <p:extLst>
      <p:ext uri="{BB962C8B-B14F-4D97-AF65-F5344CB8AC3E}">
        <p14:creationId xmlns:p14="http://schemas.microsoft.com/office/powerpoint/2010/main" val="117880464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aseline="0" dirty="0" smtClean="0"/>
          </a:p>
        </p:txBody>
      </p:sp>
      <p:sp>
        <p:nvSpPr>
          <p:cNvPr id="4" name="Slide Number Placeholder 3"/>
          <p:cNvSpPr>
            <a:spLocks noGrp="1"/>
          </p:cNvSpPr>
          <p:nvPr>
            <p:ph type="sldNum" sz="quarter" idx="10"/>
          </p:nvPr>
        </p:nvSpPr>
        <p:spPr/>
        <p:txBody>
          <a:bodyPr/>
          <a:lstStyle/>
          <a:p>
            <a:fld id="{45B40760-64B0-4C9A-8CAE-43D7B3CCC1D8}" type="slidenum">
              <a:rPr lang="en-CA" smtClean="0"/>
              <a:t>13</a:t>
            </a:fld>
            <a:endParaRPr lang="en-CA"/>
          </a:p>
        </p:txBody>
      </p:sp>
    </p:spTree>
    <p:extLst>
      <p:ext uri="{BB962C8B-B14F-4D97-AF65-F5344CB8AC3E}">
        <p14:creationId xmlns:p14="http://schemas.microsoft.com/office/powerpoint/2010/main" val="325705685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We</a:t>
            </a:r>
            <a:r>
              <a:rPr lang="en-US" baseline="0" dirty="0" smtClean="0"/>
              <a:t> will now number the axis’ so that we cover the range of out data. You will notice that our output has numbers from 5 to 13. We want to ensure that we can graph all the points on our graph so we plot numbers 1 through to 13 up the vertical side of the graph. The vertical side is known as the output. </a:t>
            </a:r>
          </a:p>
          <a:p>
            <a:endParaRPr lang="en-US"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smtClean="0"/>
              <a:t>We then label the horizontal side of the graph 1 to 5 for the input. As you probably guessed the horizontal side of the graph is known as the Input. Now that our graph is ready we are now ready to plot our data points for the expression 2x+3.</a:t>
            </a:r>
            <a:endParaRPr lang="en-CA" dirty="0" smtClean="0"/>
          </a:p>
          <a:p>
            <a:endParaRPr lang="en-US" baseline="0" dirty="0" smtClean="0"/>
          </a:p>
        </p:txBody>
      </p:sp>
      <p:sp>
        <p:nvSpPr>
          <p:cNvPr id="4" name="Slide Number Placeholder 3"/>
          <p:cNvSpPr>
            <a:spLocks noGrp="1"/>
          </p:cNvSpPr>
          <p:nvPr>
            <p:ph type="sldNum" sz="quarter" idx="10"/>
          </p:nvPr>
        </p:nvSpPr>
        <p:spPr/>
        <p:txBody>
          <a:bodyPr/>
          <a:lstStyle/>
          <a:p>
            <a:fld id="{45B40760-64B0-4C9A-8CAE-43D7B3CCC1D8}" type="slidenum">
              <a:rPr lang="en-CA" smtClean="0"/>
              <a:t>14</a:t>
            </a:fld>
            <a:endParaRPr lang="en-CA"/>
          </a:p>
        </p:txBody>
      </p:sp>
    </p:spTree>
    <p:extLst>
      <p:ext uri="{BB962C8B-B14F-4D97-AF65-F5344CB8AC3E}">
        <p14:creationId xmlns:p14="http://schemas.microsoft.com/office/powerpoint/2010/main" val="333567321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Labeling the Axis allows the person looking at your graph</a:t>
            </a:r>
            <a:r>
              <a:rPr lang="en-US" baseline="0" dirty="0" smtClean="0"/>
              <a:t> to know what it is your showing. </a:t>
            </a:r>
          </a:p>
          <a:p>
            <a:endParaRPr lang="en-US" baseline="0" dirty="0" smtClean="0"/>
          </a:p>
          <a:p>
            <a:r>
              <a:rPr lang="en-US" baseline="0" dirty="0" smtClean="0"/>
              <a:t>Later, when we start to solve word problems, we will replace the Labels “Input” and “Output” with words that describe what the graph is calculating. </a:t>
            </a:r>
            <a:endParaRPr lang="en-CA" dirty="0"/>
          </a:p>
        </p:txBody>
      </p:sp>
      <p:sp>
        <p:nvSpPr>
          <p:cNvPr id="4" name="Slide Number Placeholder 3"/>
          <p:cNvSpPr>
            <a:spLocks noGrp="1"/>
          </p:cNvSpPr>
          <p:nvPr>
            <p:ph type="sldNum" sz="quarter" idx="10"/>
          </p:nvPr>
        </p:nvSpPr>
        <p:spPr/>
        <p:txBody>
          <a:bodyPr/>
          <a:lstStyle/>
          <a:p>
            <a:fld id="{45B40760-64B0-4C9A-8CAE-43D7B3CCC1D8}" type="slidenum">
              <a:rPr lang="en-CA" smtClean="0"/>
              <a:t>15</a:t>
            </a:fld>
            <a:endParaRPr lang="en-CA"/>
          </a:p>
        </p:txBody>
      </p:sp>
    </p:spTree>
    <p:extLst>
      <p:ext uri="{BB962C8B-B14F-4D97-AF65-F5344CB8AC3E}">
        <p14:creationId xmlns:p14="http://schemas.microsoft.com/office/powerpoint/2010/main" val="421909926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Using your table of values on your loose leaf paper you will now </a:t>
            </a:r>
            <a:r>
              <a:rPr lang="en-US" dirty="0" smtClean="0"/>
              <a:t>plot </a:t>
            </a:r>
            <a:r>
              <a:rPr lang="en-US" dirty="0" smtClean="0"/>
              <a:t>your data</a:t>
            </a:r>
            <a:r>
              <a:rPr lang="en-US" baseline="0" dirty="0" smtClean="0"/>
              <a:t> on the graph paper. Start with the input value 1 and lets follow the </a:t>
            </a:r>
            <a:r>
              <a:rPr lang="en-US" baseline="0" dirty="0" smtClean="0"/>
              <a:t>steps on the slide. </a:t>
            </a:r>
          </a:p>
          <a:p>
            <a:endParaRPr lang="en-US" baseline="0" dirty="0" smtClean="0"/>
          </a:p>
          <a:p>
            <a:pPr marL="0" marR="0" lvl="1" indent="0" algn="l" defTabSz="914400" rtl="0" eaLnBrk="1" fontAlgn="auto" latinLnBrk="0" hangingPunct="1">
              <a:lnSpc>
                <a:spcPct val="100000"/>
              </a:lnSpc>
              <a:spcBef>
                <a:spcPts val="0"/>
              </a:spcBef>
              <a:spcAft>
                <a:spcPts val="0"/>
              </a:spcAft>
              <a:buClrTx/>
              <a:buSzTx/>
              <a:buFontTx/>
              <a:buNone/>
              <a:tabLst/>
              <a:defRPr/>
            </a:pPr>
            <a:r>
              <a:rPr lang="en-CA" dirty="0" smtClean="0"/>
              <a:t>The</a:t>
            </a:r>
            <a:r>
              <a:rPr lang="en-CA" baseline="0" dirty="0" smtClean="0"/>
              <a:t> dot</a:t>
            </a:r>
            <a:r>
              <a:rPr lang="en-CA" dirty="0" smtClean="0"/>
              <a:t> should line up with the line you marked 1 on the horizontal axis and the line you marked 5 on the vertical axis. </a:t>
            </a:r>
            <a:endParaRPr lang="en-CA" sz="4000" dirty="0" smtClean="0"/>
          </a:p>
          <a:p>
            <a:endParaRPr lang="en-CA" dirty="0"/>
          </a:p>
        </p:txBody>
      </p:sp>
      <p:sp>
        <p:nvSpPr>
          <p:cNvPr id="4" name="Slide Number Placeholder 3"/>
          <p:cNvSpPr>
            <a:spLocks noGrp="1"/>
          </p:cNvSpPr>
          <p:nvPr>
            <p:ph type="sldNum" sz="quarter" idx="10"/>
          </p:nvPr>
        </p:nvSpPr>
        <p:spPr/>
        <p:txBody>
          <a:bodyPr/>
          <a:lstStyle/>
          <a:p>
            <a:fld id="{45B40760-64B0-4C9A-8CAE-43D7B3CCC1D8}" type="slidenum">
              <a:rPr lang="en-CA" smtClean="0"/>
              <a:t>16</a:t>
            </a:fld>
            <a:endParaRPr lang="en-CA"/>
          </a:p>
        </p:txBody>
      </p:sp>
    </p:spTree>
    <p:extLst>
      <p:ext uri="{BB962C8B-B14F-4D97-AF65-F5344CB8AC3E}">
        <p14:creationId xmlns:p14="http://schemas.microsoft.com/office/powerpoint/2010/main" val="399888117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Once you have the first point plotted correctly</a:t>
            </a:r>
            <a:r>
              <a:rPr lang="en-US" baseline="0" dirty="0" smtClean="0"/>
              <a:t> go to the second input value. </a:t>
            </a:r>
            <a:endParaRPr lang="en-US" baseline="0" dirty="0" smtClean="0"/>
          </a:p>
          <a:p>
            <a:endParaRPr lang="en-US" baseline="0" dirty="0" smtClean="0"/>
          </a:p>
          <a:p>
            <a:r>
              <a:rPr lang="en-US" baseline="0" dirty="0" smtClean="0"/>
              <a:t>You </a:t>
            </a:r>
            <a:r>
              <a:rPr lang="en-US" baseline="0" dirty="0" smtClean="0"/>
              <a:t>notice that the second input has an output of 7. So go across the horizontal axis to 2, then up the vertical graph line till you reach the 7. Mark a dot with your pencil. </a:t>
            </a:r>
            <a:endParaRPr lang="en-US" baseline="0" dirty="0" smtClean="0"/>
          </a:p>
          <a:p>
            <a:endParaRPr lang="en-US" baseline="0" dirty="0" smtClean="0"/>
          </a:p>
          <a:p>
            <a:r>
              <a:rPr lang="en-US" baseline="0" dirty="0" smtClean="0"/>
              <a:t>Remember to check to  make sure that your dot matches up with the 2 line you labeled on the horizontal axis and the 7 line on your on your vertical axis. </a:t>
            </a:r>
            <a:endParaRPr lang="en-CA" dirty="0"/>
          </a:p>
        </p:txBody>
      </p:sp>
      <p:sp>
        <p:nvSpPr>
          <p:cNvPr id="4" name="Slide Number Placeholder 3"/>
          <p:cNvSpPr>
            <a:spLocks noGrp="1"/>
          </p:cNvSpPr>
          <p:nvPr>
            <p:ph type="sldNum" sz="quarter" idx="10"/>
          </p:nvPr>
        </p:nvSpPr>
        <p:spPr/>
        <p:txBody>
          <a:bodyPr/>
          <a:lstStyle/>
          <a:p>
            <a:fld id="{45B40760-64B0-4C9A-8CAE-43D7B3CCC1D8}" type="slidenum">
              <a:rPr lang="en-CA" smtClean="0"/>
              <a:t>17</a:t>
            </a:fld>
            <a:endParaRPr lang="en-CA"/>
          </a:p>
        </p:txBody>
      </p:sp>
    </p:spTree>
    <p:extLst>
      <p:ext uri="{BB962C8B-B14F-4D97-AF65-F5344CB8AC3E}">
        <p14:creationId xmlns:p14="http://schemas.microsoft.com/office/powerpoint/2010/main" val="350264066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1" indent="0" algn="l" defTabSz="914400" rtl="0" eaLnBrk="1" fontAlgn="auto" latinLnBrk="0" hangingPunct="1">
              <a:lnSpc>
                <a:spcPct val="100000"/>
              </a:lnSpc>
              <a:spcBef>
                <a:spcPts val="0"/>
              </a:spcBef>
              <a:spcAft>
                <a:spcPts val="0"/>
              </a:spcAft>
              <a:buClrTx/>
              <a:buSzTx/>
              <a:buFontTx/>
              <a:buNone/>
              <a:tabLst/>
              <a:defRPr/>
            </a:pPr>
            <a:r>
              <a:rPr lang="en-CA" dirty="0" smtClean="0"/>
              <a:t>Now you know how to plot points on a graph!</a:t>
            </a:r>
          </a:p>
          <a:p>
            <a:pPr marL="0" marR="0" lvl="1" indent="0" algn="l" defTabSz="914400" rtl="0" eaLnBrk="1" fontAlgn="auto" latinLnBrk="0" hangingPunct="1">
              <a:lnSpc>
                <a:spcPct val="100000"/>
              </a:lnSpc>
              <a:spcBef>
                <a:spcPts val="0"/>
              </a:spcBef>
              <a:spcAft>
                <a:spcPts val="0"/>
              </a:spcAft>
              <a:buClrTx/>
              <a:buSzTx/>
              <a:buFontTx/>
              <a:buNone/>
              <a:tabLst/>
              <a:defRPr/>
            </a:pPr>
            <a:endParaRPr lang="en-CA" dirty="0" smtClean="0"/>
          </a:p>
          <a:p>
            <a:pPr marL="0" marR="0" lvl="1" indent="0" algn="l" defTabSz="914400" rtl="0" eaLnBrk="1" fontAlgn="auto" latinLnBrk="0" hangingPunct="1">
              <a:lnSpc>
                <a:spcPct val="100000"/>
              </a:lnSpc>
              <a:spcBef>
                <a:spcPts val="0"/>
              </a:spcBef>
              <a:spcAft>
                <a:spcPts val="0"/>
              </a:spcAft>
              <a:buClrTx/>
              <a:buSzTx/>
              <a:buFontTx/>
              <a:buNone/>
              <a:tabLst/>
              <a:defRPr/>
            </a:pPr>
            <a:r>
              <a:rPr lang="en-CA" dirty="0" smtClean="0"/>
              <a:t>On</a:t>
            </a:r>
            <a:r>
              <a:rPr lang="en-CA" baseline="0" dirty="0" smtClean="0"/>
              <a:t> your own plot the remaining data points onto your graph. </a:t>
            </a:r>
            <a:r>
              <a:rPr lang="en-CA" dirty="0" smtClean="0"/>
              <a:t> </a:t>
            </a:r>
          </a:p>
          <a:p>
            <a:endParaRPr lang="en-CA" dirty="0"/>
          </a:p>
        </p:txBody>
      </p:sp>
      <p:sp>
        <p:nvSpPr>
          <p:cNvPr id="4" name="Slide Number Placeholder 3"/>
          <p:cNvSpPr>
            <a:spLocks noGrp="1"/>
          </p:cNvSpPr>
          <p:nvPr>
            <p:ph type="sldNum" sz="quarter" idx="10"/>
          </p:nvPr>
        </p:nvSpPr>
        <p:spPr/>
        <p:txBody>
          <a:bodyPr/>
          <a:lstStyle/>
          <a:p>
            <a:fld id="{45B40760-64B0-4C9A-8CAE-43D7B3CCC1D8}" type="slidenum">
              <a:rPr lang="en-CA" smtClean="0"/>
              <a:t>18</a:t>
            </a:fld>
            <a:endParaRPr lang="en-CA"/>
          </a:p>
        </p:txBody>
      </p:sp>
    </p:spTree>
    <p:extLst>
      <p:ext uri="{BB962C8B-B14F-4D97-AF65-F5344CB8AC3E}">
        <p14:creationId xmlns:p14="http://schemas.microsoft.com/office/powerpoint/2010/main" val="338995669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1" indent="0" algn="l" defTabSz="914400" rtl="0" eaLnBrk="1" fontAlgn="auto" latinLnBrk="0" hangingPunct="1">
              <a:lnSpc>
                <a:spcPct val="100000"/>
              </a:lnSpc>
              <a:spcBef>
                <a:spcPts val="0"/>
              </a:spcBef>
              <a:spcAft>
                <a:spcPts val="0"/>
              </a:spcAft>
              <a:buClrTx/>
              <a:buSzTx/>
              <a:buFontTx/>
              <a:buNone/>
              <a:tabLst/>
              <a:defRPr/>
            </a:pPr>
            <a:r>
              <a:rPr lang="en-US" dirty="0" smtClean="0"/>
              <a:t>The easiest way to ensure that the graph you plot is correct is that all your data points</a:t>
            </a:r>
            <a:r>
              <a:rPr lang="en-US" baseline="0" dirty="0" smtClean="0"/>
              <a:t> line up in a </a:t>
            </a:r>
            <a:r>
              <a:rPr lang="en-US" b="1" baseline="0" dirty="0" smtClean="0"/>
              <a:t>straight line</a:t>
            </a:r>
            <a:r>
              <a:rPr lang="en-US" baseline="0" dirty="0" smtClean="0"/>
              <a:t>. </a:t>
            </a:r>
            <a:endParaRPr lang="en-US" baseline="0" dirty="0" smtClean="0"/>
          </a:p>
          <a:p>
            <a:pPr marL="0" marR="0" lvl="1" indent="0" algn="l" defTabSz="914400" rtl="0" eaLnBrk="1" fontAlgn="auto" latinLnBrk="0" hangingPunct="1">
              <a:lnSpc>
                <a:spcPct val="100000"/>
              </a:lnSpc>
              <a:spcBef>
                <a:spcPts val="0"/>
              </a:spcBef>
              <a:spcAft>
                <a:spcPts val="0"/>
              </a:spcAft>
              <a:buClrTx/>
              <a:buSzTx/>
              <a:buFontTx/>
              <a:buNone/>
              <a:tabLst/>
              <a:defRPr/>
            </a:pPr>
            <a:endParaRPr lang="en-US" baseline="0" dirty="0" smtClean="0"/>
          </a:p>
          <a:p>
            <a:pPr marL="0" marR="0" lvl="1" indent="0" algn="l" defTabSz="914400" rtl="0" eaLnBrk="1" fontAlgn="auto" latinLnBrk="0" hangingPunct="1">
              <a:lnSpc>
                <a:spcPct val="100000"/>
              </a:lnSpc>
              <a:spcBef>
                <a:spcPts val="0"/>
              </a:spcBef>
              <a:spcAft>
                <a:spcPts val="0"/>
              </a:spcAft>
              <a:buClrTx/>
              <a:buSzTx/>
              <a:buFontTx/>
              <a:buNone/>
              <a:tabLst/>
              <a:defRPr/>
            </a:pPr>
            <a:r>
              <a:rPr lang="en-CA" dirty="0" smtClean="0"/>
              <a:t>The </a:t>
            </a:r>
            <a:r>
              <a:rPr lang="en-CA" dirty="0" smtClean="0"/>
              <a:t>line may extend past your data points in both directions. </a:t>
            </a:r>
          </a:p>
          <a:p>
            <a:endParaRPr lang="en-US" baseline="0" dirty="0" smtClean="0"/>
          </a:p>
          <a:p>
            <a:r>
              <a:rPr lang="en-US" baseline="0" dirty="0" smtClean="0"/>
              <a:t>If the point do not make a straight line then you have made a mistake somewhere. Look at which point is off and go back and try to determine if the mistake was made in calculating the table of values or if it is was in plotting your data points.</a:t>
            </a:r>
            <a:endParaRPr lang="en-CA" dirty="0"/>
          </a:p>
        </p:txBody>
      </p:sp>
      <p:sp>
        <p:nvSpPr>
          <p:cNvPr id="4" name="Slide Number Placeholder 3"/>
          <p:cNvSpPr>
            <a:spLocks noGrp="1"/>
          </p:cNvSpPr>
          <p:nvPr>
            <p:ph type="sldNum" sz="quarter" idx="10"/>
          </p:nvPr>
        </p:nvSpPr>
        <p:spPr/>
        <p:txBody>
          <a:bodyPr/>
          <a:lstStyle/>
          <a:p>
            <a:fld id="{45B40760-64B0-4C9A-8CAE-43D7B3CCC1D8}" type="slidenum">
              <a:rPr lang="en-CA" smtClean="0"/>
              <a:t>19</a:t>
            </a:fld>
            <a:endParaRPr lang="en-CA"/>
          </a:p>
        </p:txBody>
      </p:sp>
    </p:spTree>
    <p:extLst>
      <p:ext uri="{BB962C8B-B14F-4D97-AF65-F5344CB8AC3E}">
        <p14:creationId xmlns:p14="http://schemas.microsoft.com/office/powerpoint/2010/main" val="145336763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sz="1200" kern="1200" dirty="0" smtClean="0">
                <a:solidFill>
                  <a:schemeClr val="tx1"/>
                </a:solidFill>
                <a:effectLst/>
                <a:latin typeface="+mn-lt"/>
                <a:ea typeface="+mn-ea"/>
                <a:cs typeface="+mn-cs"/>
              </a:rPr>
              <a:t>Your graph should look like this. </a:t>
            </a:r>
            <a:endParaRPr lang="en-CA" sz="1200" kern="1200" dirty="0" smtClean="0">
              <a:solidFill>
                <a:schemeClr val="tx1"/>
              </a:solidFill>
              <a:effectLst/>
              <a:latin typeface="+mn-lt"/>
              <a:ea typeface="+mn-ea"/>
              <a:cs typeface="+mn-cs"/>
            </a:endParaRPr>
          </a:p>
          <a:p>
            <a:endParaRPr lang="en-CA" sz="1200" kern="1200" dirty="0" smtClean="0">
              <a:solidFill>
                <a:schemeClr val="tx1"/>
              </a:solidFill>
              <a:effectLst/>
              <a:latin typeface="+mn-lt"/>
              <a:ea typeface="+mn-ea"/>
              <a:cs typeface="+mn-cs"/>
            </a:endParaRPr>
          </a:p>
          <a:p>
            <a:r>
              <a:rPr lang="en-CA" sz="1200" kern="1200" dirty="0" smtClean="0">
                <a:solidFill>
                  <a:schemeClr val="tx1"/>
                </a:solidFill>
                <a:effectLst/>
                <a:latin typeface="+mn-lt"/>
                <a:ea typeface="+mn-ea"/>
                <a:cs typeface="+mn-cs"/>
              </a:rPr>
              <a:t>If </a:t>
            </a:r>
            <a:r>
              <a:rPr lang="en-CA" sz="1200" kern="1200" dirty="0" smtClean="0">
                <a:solidFill>
                  <a:schemeClr val="tx1"/>
                </a:solidFill>
                <a:effectLst/>
                <a:latin typeface="+mn-lt"/>
                <a:ea typeface="+mn-ea"/>
                <a:cs typeface="+mn-cs"/>
              </a:rPr>
              <a:t>it did great job! </a:t>
            </a:r>
          </a:p>
          <a:p>
            <a:endParaRPr lang="en-CA" sz="1200" kern="1200" dirty="0" smtClean="0">
              <a:solidFill>
                <a:schemeClr val="tx1"/>
              </a:solidFill>
              <a:effectLst/>
              <a:latin typeface="+mn-lt"/>
              <a:ea typeface="+mn-ea"/>
              <a:cs typeface="+mn-cs"/>
            </a:endParaRPr>
          </a:p>
          <a:p>
            <a:r>
              <a:rPr lang="en-CA" sz="1200" kern="1200" dirty="0" smtClean="0">
                <a:solidFill>
                  <a:schemeClr val="tx1"/>
                </a:solidFill>
                <a:effectLst/>
                <a:latin typeface="+mn-lt"/>
                <a:ea typeface="+mn-ea"/>
                <a:cs typeface="+mn-cs"/>
              </a:rPr>
              <a:t>If </a:t>
            </a:r>
            <a:r>
              <a:rPr lang="en-CA" sz="1200" kern="1200" dirty="0" smtClean="0">
                <a:solidFill>
                  <a:schemeClr val="tx1"/>
                </a:solidFill>
                <a:effectLst/>
                <a:latin typeface="+mn-lt"/>
                <a:ea typeface="+mn-ea"/>
                <a:cs typeface="+mn-cs"/>
              </a:rPr>
              <a:t>not, </a:t>
            </a:r>
            <a:r>
              <a:rPr lang="en-CA" sz="1200" kern="1200" dirty="0" smtClean="0">
                <a:solidFill>
                  <a:schemeClr val="tx1"/>
                </a:solidFill>
                <a:effectLst/>
                <a:latin typeface="+mn-lt"/>
                <a:ea typeface="+mn-ea"/>
                <a:cs typeface="+mn-cs"/>
              </a:rPr>
              <a:t>don’t worry, lets try</a:t>
            </a:r>
            <a:r>
              <a:rPr lang="en-CA" sz="1200" kern="1200" baseline="0" dirty="0" smtClean="0">
                <a:solidFill>
                  <a:schemeClr val="tx1"/>
                </a:solidFill>
                <a:effectLst/>
                <a:latin typeface="+mn-lt"/>
                <a:ea typeface="+mn-ea"/>
                <a:cs typeface="+mn-cs"/>
              </a:rPr>
              <a:t> to determine where the mistake was made. With practice you will get better at this. </a:t>
            </a:r>
            <a:endParaRPr lang="en-CA" dirty="0"/>
          </a:p>
        </p:txBody>
      </p:sp>
      <p:sp>
        <p:nvSpPr>
          <p:cNvPr id="4" name="Slide Number Placeholder 3"/>
          <p:cNvSpPr>
            <a:spLocks noGrp="1"/>
          </p:cNvSpPr>
          <p:nvPr>
            <p:ph type="sldNum" sz="quarter" idx="10"/>
          </p:nvPr>
        </p:nvSpPr>
        <p:spPr/>
        <p:txBody>
          <a:bodyPr/>
          <a:lstStyle/>
          <a:p>
            <a:fld id="{45B40760-64B0-4C9A-8CAE-43D7B3CCC1D8}" type="slidenum">
              <a:rPr lang="en-CA" smtClean="0"/>
              <a:t>20</a:t>
            </a:fld>
            <a:endParaRPr lang="en-CA"/>
          </a:p>
        </p:txBody>
      </p:sp>
    </p:spTree>
    <p:extLst>
      <p:ext uri="{BB962C8B-B14F-4D97-AF65-F5344CB8AC3E}">
        <p14:creationId xmlns:p14="http://schemas.microsoft.com/office/powerpoint/2010/main" val="384985917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US" dirty="0" smtClean="0"/>
              <a:t>Before</a:t>
            </a:r>
            <a:r>
              <a:rPr lang="en-US" baseline="0" dirty="0" smtClean="0"/>
              <a:t> you can begin to solve this math problem you need the right supplies. </a:t>
            </a:r>
          </a:p>
          <a:p>
            <a:pPr lvl="0"/>
            <a:r>
              <a:rPr lang="en-US" baseline="0" dirty="0" smtClean="0"/>
              <a:t>Gather the above supplies. </a:t>
            </a:r>
            <a:r>
              <a:rPr lang="en-CA" sz="1200" kern="1200" dirty="0" smtClean="0">
                <a:solidFill>
                  <a:schemeClr val="tx1"/>
                </a:solidFill>
                <a:effectLst/>
                <a:latin typeface="+mn-lt"/>
                <a:ea typeface="+mn-ea"/>
                <a:cs typeface="+mn-cs"/>
              </a:rPr>
              <a:t>Place items on table. Have pencil and paper in front of you.</a:t>
            </a:r>
          </a:p>
          <a:p>
            <a:pPr lvl="0"/>
            <a:r>
              <a:rPr lang="en-CA" sz="1200" kern="1200" dirty="0" smtClean="0">
                <a:solidFill>
                  <a:schemeClr val="tx1"/>
                </a:solidFill>
                <a:effectLst/>
                <a:latin typeface="+mn-lt"/>
                <a:ea typeface="+mn-ea"/>
                <a:cs typeface="+mn-cs"/>
              </a:rPr>
              <a:t>You may put the graphing paper to the side you will need them later after you make your graph. You are now ready to start.</a:t>
            </a:r>
          </a:p>
          <a:p>
            <a:endParaRPr lang="en-CA" dirty="0"/>
          </a:p>
        </p:txBody>
      </p:sp>
      <p:sp>
        <p:nvSpPr>
          <p:cNvPr id="4" name="Slide Number Placeholder 3"/>
          <p:cNvSpPr>
            <a:spLocks noGrp="1"/>
          </p:cNvSpPr>
          <p:nvPr>
            <p:ph type="sldNum" sz="quarter" idx="10"/>
          </p:nvPr>
        </p:nvSpPr>
        <p:spPr/>
        <p:txBody>
          <a:bodyPr/>
          <a:lstStyle/>
          <a:p>
            <a:fld id="{45B40760-64B0-4C9A-8CAE-43D7B3CCC1D8}" type="slidenum">
              <a:rPr lang="en-CA" smtClean="0"/>
              <a:t>3</a:t>
            </a:fld>
            <a:endParaRPr lang="en-CA"/>
          </a:p>
        </p:txBody>
      </p:sp>
    </p:spTree>
    <p:extLst>
      <p:ext uri="{BB962C8B-B14F-4D97-AF65-F5344CB8AC3E}">
        <p14:creationId xmlns:p14="http://schemas.microsoft.com/office/powerpoint/2010/main" val="345253702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Designing a table of values allows you to be able to design the graph. </a:t>
            </a:r>
          </a:p>
          <a:p>
            <a:r>
              <a:rPr lang="en-US" dirty="0" smtClean="0"/>
              <a:t>You will need</a:t>
            </a:r>
            <a:r>
              <a:rPr lang="en-US" baseline="0" dirty="0" smtClean="0"/>
              <a:t> to complete the table correctly in order to know where to put the data points on the graph later. </a:t>
            </a:r>
          </a:p>
          <a:p>
            <a:r>
              <a:rPr lang="en-US" baseline="0" dirty="0" smtClean="0"/>
              <a:t>This table of values is known as the </a:t>
            </a:r>
            <a:r>
              <a:rPr lang="en-US" baseline="0" dirty="0" err="1" smtClean="0"/>
              <a:t>Input/Output</a:t>
            </a:r>
            <a:r>
              <a:rPr lang="en-US" baseline="0" dirty="0" smtClean="0"/>
              <a:t> table. </a:t>
            </a:r>
            <a:endParaRPr lang="en-CA" dirty="0"/>
          </a:p>
        </p:txBody>
      </p:sp>
      <p:sp>
        <p:nvSpPr>
          <p:cNvPr id="4" name="Slide Number Placeholder 3"/>
          <p:cNvSpPr>
            <a:spLocks noGrp="1"/>
          </p:cNvSpPr>
          <p:nvPr>
            <p:ph type="sldNum" sz="quarter" idx="10"/>
          </p:nvPr>
        </p:nvSpPr>
        <p:spPr/>
        <p:txBody>
          <a:bodyPr/>
          <a:lstStyle/>
          <a:p>
            <a:fld id="{45B40760-64B0-4C9A-8CAE-43D7B3CCC1D8}" type="slidenum">
              <a:rPr lang="en-CA" smtClean="0"/>
              <a:t>4</a:t>
            </a:fld>
            <a:endParaRPr lang="en-CA"/>
          </a:p>
        </p:txBody>
      </p:sp>
    </p:spTree>
    <p:extLst>
      <p:ext uri="{BB962C8B-B14F-4D97-AF65-F5344CB8AC3E}">
        <p14:creationId xmlns:p14="http://schemas.microsoft.com/office/powerpoint/2010/main" val="256648430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fld id="{45B40760-64B0-4C9A-8CAE-43D7B3CCC1D8}" type="slidenum">
              <a:rPr lang="en-CA" smtClean="0"/>
              <a:t>5</a:t>
            </a:fld>
            <a:endParaRPr lang="en-CA"/>
          </a:p>
        </p:txBody>
      </p:sp>
    </p:spTree>
    <p:extLst>
      <p:ext uri="{BB962C8B-B14F-4D97-AF65-F5344CB8AC3E}">
        <p14:creationId xmlns:p14="http://schemas.microsoft.com/office/powerpoint/2010/main" val="280273152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If you followed the directions closely </a:t>
            </a:r>
            <a:r>
              <a:rPr lang="en-US" dirty="0" smtClean="0"/>
              <a:t>your </a:t>
            </a:r>
            <a:r>
              <a:rPr lang="en-US" dirty="0" smtClean="0"/>
              <a:t>table of </a:t>
            </a:r>
            <a:r>
              <a:rPr lang="en-US" dirty="0" smtClean="0"/>
              <a:t>values</a:t>
            </a:r>
            <a:r>
              <a:rPr lang="en-US" baseline="0" dirty="0" smtClean="0"/>
              <a:t> should </a:t>
            </a:r>
            <a:r>
              <a:rPr lang="en-US" baseline="0" dirty="0" smtClean="0"/>
              <a:t>look similar to this one</a:t>
            </a:r>
            <a:r>
              <a:rPr lang="en-US" baseline="0" dirty="0" smtClean="0"/>
              <a:t>. Its now time to calculate the “Output” for the table. </a:t>
            </a:r>
            <a:endParaRPr lang="en-CA" dirty="0" smtClean="0"/>
          </a:p>
          <a:p>
            <a:endParaRPr lang="en-CA" dirty="0"/>
          </a:p>
        </p:txBody>
      </p:sp>
      <p:sp>
        <p:nvSpPr>
          <p:cNvPr id="4" name="Slide Number Placeholder 3"/>
          <p:cNvSpPr>
            <a:spLocks noGrp="1"/>
          </p:cNvSpPr>
          <p:nvPr>
            <p:ph type="sldNum" sz="quarter" idx="10"/>
          </p:nvPr>
        </p:nvSpPr>
        <p:spPr/>
        <p:txBody>
          <a:bodyPr/>
          <a:lstStyle/>
          <a:p>
            <a:fld id="{45B40760-64B0-4C9A-8CAE-43D7B3CCC1D8}" type="slidenum">
              <a:rPr lang="en-CA" smtClean="0"/>
              <a:t>6</a:t>
            </a:fld>
            <a:endParaRPr lang="en-CA"/>
          </a:p>
        </p:txBody>
      </p:sp>
    </p:spTree>
    <p:extLst>
      <p:ext uri="{BB962C8B-B14F-4D97-AF65-F5344CB8AC3E}">
        <p14:creationId xmlns:p14="http://schemas.microsoft.com/office/powerpoint/2010/main" val="94772139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mc:AlternateContent xmlns:mc="http://schemas.openxmlformats.org/markup-compatibility/2006" xmlns:a14="http://schemas.microsoft.com/office/drawing/2010/main">
        <mc:Choice Requires="a14">
          <p:sp>
            <p:nvSpPr>
              <p:cNvPr id="3" name="Notes Placeholder 2"/>
              <p:cNvSpPr>
                <a:spLocks noGrp="1"/>
              </p:cNvSpPr>
              <p:nvPr>
                <p:ph type="body" idx="1"/>
              </p:nvPr>
            </p:nvSpPr>
            <p:spPr/>
            <p:txBody>
              <a:bodyPr/>
              <a:lstStyle/>
              <a:p>
                <a:pPr marL="0" marR="0" lvl="1" indent="0" algn="l" defTabSz="914400" rtl="0" eaLnBrk="1" fontAlgn="auto" latinLnBrk="0" hangingPunct="1">
                  <a:lnSpc>
                    <a:spcPct val="100000"/>
                  </a:lnSpc>
                  <a:spcBef>
                    <a:spcPts val="0"/>
                  </a:spcBef>
                  <a:spcAft>
                    <a:spcPts val="0"/>
                  </a:spcAft>
                  <a:buClrTx/>
                  <a:buSzTx/>
                  <a:buFontTx/>
                  <a:buNone/>
                  <a:tabLst/>
                  <a:defRPr/>
                </a:pPr>
                <a:r>
                  <a:rPr lang="en-CA" sz="4000" dirty="0" smtClean="0"/>
                  <a:t>You are now ready to fill in the output portion of your table. Beside or below the table of values you will do your work to determine the output for the expression: 2</a:t>
                </a:r>
                <a14:m>
                  <m:oMath xmlns:m="http://schemas.openxmlformats.org/officeDocument/2006/math">
                    <m:r>
                      <a:rPr lang="en-US" sz="5400" i="1" smtClean="0">
                        <a:latin typeface="Cambria Math" panose="02040503050406030204" pitchFamily="18" charset="0"/>
                      </a:rPr>
                      <m:t>𝑥</m:t>
                    </m:r>
                  </m:oMath>
                </a14:m>
                <a:r>
                  <a:rPr lang="en-CA" sz="4000" dirty="0" smtClean="0"/>
                  <a:t>+3. </a:t>
                </a:r>
              </a:p>
              <a:p>
                <a:pPr marL="0" marR="0" lvl="1" indent="0" algn="l" defTabSz="914400" rtl="0" eaLnBrk="1" fontAlgn="auto" latinLnBrk="0" hangingPunct="1">
                  <a:lnSpc>
                    <a:spcPct val="100000"/>
                  </a:lnSpc>
                  <a:spcBef>
                    <a:spcPts val="0"/>
                  </a:spcBef>
                  <a:spcAft>
                    <a:spcPts val="0"/>
                  </a:spcAft>
                  <a:buClrTx/>
                  <a:buSzTx/>
                  <a:buFontTx/>
                  <a:buNone/>
                  <a:tabLst/>
                  <a:defRPr/>
                </a:pPr>
                <a:r>
                  <a:rPr lang="en-CA" sz="4000" dirty="0" smtClean="0"/>
                  <a:t>The </a:t>
                </a:r>
                <a14:m>
                  <m:oMath xmlns:m="http://schemas.openxmlformats.org/officeDocument/2006/math">
                    <m:r>
                      <a:rPr lang="en-US" sz="6000" i="1" smtClean="0">
                        <a:latin typeface="Cambria Math" panose="02040503050406030204" pitchFamily="18" charset="0"/>
                      </a:rPr>
                      <m:t>𝑥</m:t>
                    </m:r>
                  </m:oMath>
                </a14:m>
                <a:r>
                  <a:rPr lang="en-CA" sz="4000" dirty="0" smtClean="0"/>
                  <a:t> in the expression in known as the variable. Meaning it can change.</a:t>
                </a:r>
                <a:r>
                  <a:rPr lang="en-CA" sz="4000" baseline="0" dirty="0" smtClean="0"/>
                  <a:t> You will be substituting in your input values for </a:t>
                </a:r>
                <a14:m>
                  <m:oMath xmlns:m="http://schemas.openxmlformats.org/officeDocument/2006/math">
                    <m:r>
                      <a:rPr lang="en-US" sz="4000" i="1" smtClean="0">
                        <a:latin typeface="Cambria Math" panose="02040503050406030204" pitchFamily="18" charset="0"/>
                      </a:rPr>
                      <m:t>𝑥</m:t>
                    </m:r>
                  </m:oMath>
                </a14:m>
                <a:r>
                  <a:rPr lang="en-CA" sz="4000" baseline="0" dirty="0" smtClean="0"/>
                  <a:t>.  </a:t>
                </a:r>
              </a:p>
              <a:p>
                <a:pPr marL="0" marR="0" lvl="1" indent="0" algn="l" defTabSz="914400" rtl="0" eaLnBrk="1" fontAlgn="auto" latinLnBrk="0" hangingPunct="1">
                  <a:lnSpc>
                    <a:spcPct val="100000"/>
                  </a:lnSpc>
                  <a:spcBef>
                    <a:spcPts val="0"/>
                  </a:spcBef>
                  <a:spcAft>
                    <a:spcPts val="0"/>
                  </a:spcAft>
                  <a:buClrTx/>
                  <a:buSzTx/>
                  <a:buFontTx/>
                  <a:buNone/>
                  <a:tabLst/>
                  <a:defRPr/>
                </a:pPr>
                <a:endParaRPr lang="en-CA" sz="4000" baseline="0" dirty="0" smtClean="0"/>
              </a:p>
              <a:p>
                <a:pPr marL="0" marR="0" lvl="1" indent="0" algn="l" defTabSz="914400" rtl="0" eaLnBrk="1" fontAlgn="auto" latinLnBrk="0" hangingPunct="1">
                  <a:lnSpc>
                    <a:spcPct val="100000"/>
                  </a:lnSpc>
                  <a:spcBef>
                    <a:spcPts val="0"/>
                  </a:spcBef>
                  <a:spcAft>
                    <a:spcPts val="0"/>
                  </a:spcAft>
                  <a:buClrTx/>
                  <a:buSzTx/>
                  <a:buFontTx/>
                  <a:buNone/>
                  <a:tabLst/>
                  <a:defRPr/>
                </a:pPr>
                <a:r>
                  <a:rPr lang="en-CA" sz="4000" baseline="0" dirty="0" smtClean="0"/>
                  <a:t>Remember to follow the order of operations when calculating the output.</a:t>
                </a:r>
              </a:p>
              <a:p>
                <a:pPr marL="0" marR="0" lvl="1" indent="0" algn="l" defTabSz="914400" rtl="0" eaLnBrk="1" fontAlgn="auto" latinLnBrk="0" hangingPunct="1">
                  <a:lnSpc>
                    <a:spcPct val="100000"/>
                  </a:lnSpc>
                  <a:spcBef>
                    <a:spcPts val="0"/>
                  </a:spcBef>
                  <a:spcAft>
                    <a:spcPts val="0"/>
                  </a:spcAft>
                  <a:buClrTx/>
                  <a:buSzTx/>
                  <a:buFontTx/>
                  <a:buNone/>
                  <a:tabLst/>
                  <a:defRPr/>
                </a:pPr>
                <a:endParaRPr lang="en-CA" sz="4000" baseline="0" dirty="0" smtClean="0"/>
              </a:p>
              <a:p>
                <a:pPr marL="0" marR="0" lvl="1" indent="0" algn="l" defTabSz="914400" rtl="0" eaLnBrk="1" fontAlgn="auto" latinLnBrk="0" hangingPunct="1">
                  <a:lnSpc>
                    <a:spcPct val="100000"/>
                  </a:lnSpc>
                  <a:spcBef>
                    <a:spcPts val="0"/>
                  </a:spcBef>
                  <a:spcAft>
                    <a:spcPts val="0"/>
                  </a:spcAft>
                  <a:buClrTx/>
                  <a:buSzTx/>
                  <a:buFontTx/>
                  <a:buNone/>
                  <a:tabLst/>
                  <a:defRPr/>
                </a:pPr>
                <a:r>
                  <a:rPr lang="en-CA" sz="4000" baseline="0" dirty="0" smtClean="0"/>
                  <a:t>2</a:t>
                </a:r>
                <a14:m>
                  <m:oMath xmlns:m="http://schemas.openxmlformats.org/officeDocument/2006/math">
                    <m:r>
                      <a:rPr lang="en-US" sz="4000" i="1" smtClean="0">
                        <a:latin typeface="Cambria Math" panose="02040503050406030204" pitchFamily="18" charset="0"/>
                      </a:rPr>
                      <m:t>𝑥</m:t>
                    </m:r>
                  </m:oMath>
                </a14:m>
                <a:r>
                  <a:rPr lang="en-CA" sz="4000" baseline="0" dirty="0" smtClean="0"/>
                  <a:t> means 2 times a number. In the first case that number will be 1 so it is 2 times 1 then add 3. Here you can see how we can solve to find the output step by step.</a:t>
                </a:r>
                <a:endParaRPr lang="en-CA" sz="5400" dirty="0" smtClean="0"/>
              </a:p>
              <a:p>
                <a:endParaRPr lang="en-CA" dirty="0"/>
              </a:p>
            </p:txBody>
          </p:sp>
        </mc:Choice>
        <mc:Fallback xmlns="">
          <p:sp>
            <p:nvSpPr>
              <p:cNvPr id="3" name="Notes Placeholder 2"/>
              <p:cNvSpPr>
                <a:spLocks noGrp="1"/>
              </p:cNvSpPr>
              <p:nvPr>
                <p:ph type="body" idx="1"/>
              </p:nvPr>
            </p:nvSpPr>
            <p:spPr/>
            <p:txBody>
              <a:bodyPr/>
              <a:lstStyle/>
              <a:p>
                <a:pPr marL="0" marR="0" lvl="1" indent="0" algn="l" defTabSz="914400" rtl="0" eaLnBrk="1" fontAlgn="auto" latinLnBrk="0" hangingPunct="1">
                  <a:lnSpc>
                    <a:spcPct val="100000"/>
                  </a:lnSpc>
                  <a:spcBef>
                    <a:spcPts val="0"/>
                  </a:spcBef>
                  <a:spcAft>
                    <a:spcPts val="0"/>
                  </a:spcAft>
                  <a:buClrTx/>
                  <a:buSzTx/>
                  <a:buFontTx/>
                  <a:buNone/>
                  <a:tabLst/>
                  <a:defRPr/>
                </a:pPr>
                <a:r>
                  <a:rPr lang="en-CA" sz="4000" dirty="0" smtClean="0"/>
                  <a:t>You are now ready to fill in the output portion of your table. Beside or below the table of values you will do your work to determine the output for the expression: 2</a:t>
                </a:r>
                <a:r>
                  <a:rPr lang="en-US" sz="5400" i="0" smtClean="0">
                    <a:latin typeface="Cambria Math" panose="02040503050406030204" pitchFamily="18" charset="0"/>
                  </a:rPr>
                  <a:t>𝑥</a:t>
                </a:r>
                <a:r>
                  <a:rPr lang="en-CA" sz="4000" dirty="0" smtClean="0"/>
                  <a:t>+3. </a:t>
                </a:r>
                <a:endParaRPr lang="en-CA" sz="4000" dirty="0" smtClean="0"/>
              </a:p>
              <a:p>
                <a:pPr marL="0" marR="0" lvl="1" indent="0" algn="l" defTabSz="914400" rtl="0" eaLnBrk="1" fontAlgn="auto" latinLnBrk="0" hangingPunct="1">
                  <a:lnSpc>
                    <a:spcPct val="100000"/>
                  </a:lnSpc>
                  <a:spcBef>
                    <a:spcPts val="0"/>
                  </a:spcBef>
                  <a:spcAft>
                    <a:spcPts val="0"/>
                  </a:spcAft>
                  <a:buClrTx/>
                  <a:buSzTx/>
                  <a:buFontTx/>
                  <a:buNone/>
                  <a:tabLst/>
                  <a:defRPr/>
                </a:pPr>
                <a:r>
                  <a:rPr lang="en-CA" sz="4000" dirty="0" smtClean="0"/>
                  <a:t>The </a:t>
                </a:r>
                <a:r>
                  <a:rPr lang="en-US" sz="6000" i="0" smtClean="0">
                    <a:latin typeface="Cambria Math" panose="02040503050406030204" pitchFamily="18" charset="0"/>
                  </a:rPr>
                  <a:t>𝑥</a:t>
                </a:r>
                <a:r>
                  <a:rPr lang="en-CA" sz="4000" dirty="0" smtClean="0"/>
                  <a:t> in the expression in known as the variable. Meaning it can change.</a:t>
                </a:r>
                <a:r>
                  <a:rPr lang="en-CA" sz="4000" baseline="0" dirty="0" smtClean="0"/>
                  <a:t> You will be substituting in your input values for </a:t>
                </a:r>
                <a:r>
                  <a:rPr lang="en-US" sz="4000" i="0" smtClean="0">
                    <a:latin typeface="Cambria Math" panose="02040503050406030204" pitchFamily="18" charset="0"/>
                  </a:rPr>
                  <a:t>𝑥</a:t>
                </a:r>
                <a:r>
                  <a:rPr lang="en-CA" sz="4000" baseline="0" dirty="0" smtClean="0"/>
                  <a:t>.  </a:t>
                </a:r>
                <a:endParaRPr lang="en-CA" sz="4000" baseline="0" dirty="0" smtClean="0"/>
              </a:p>
              <a:p>
                <a:pPr marL="0" marR="0" lvl="1" indent="0" algn="l" defTabSz="914400" rtl="0" eaLnBrk="1" fontAlgn="auto" latinLnBrk="0" hangingPunct="1">
                  <a:lnSpc>
                    <a:spcPct val="100000"/>
                  </a:lnSpc>
                  <a:spcBef>
                    <a:spcPts val="0"/>
                  </a:spcBef>
                  <a:spcAft>
                    <a:spcPts val="0"/>
                  </a:spcAft>
                  <a:buClrTx/>
                  <a:buSzTx/>
                  <a:buFontTx/>
                  <a:buNone/>
                  <a:tabLst/>
                  <a:defRPr/>
                </a:pPr>
                <a:endParaRPr lang="en-CA" sz="4000" baseline="0" dirty="0" smtClean="0"/>
              </a:p>
              <a:p>
                <a:pPr marL="0" marR="0" lvl="1" indent="0" algn="l" defTabSz="914400" rtl="0" eaLnBrk="1" fontAlgn="auto" latinLnBrk="0" hangingPunct="1">
                  <a:lnSpc>
                    <a:spcPct val="100000"/>
                  </a:lnSpc>
                  <a:spcBef>
                    <a:spcPts val="0"/>
                  </a:spcBef>
                  <a:spcAft>
                    <a:spcPts val="0"/>
                  </a:spcAft>
                  <a:buClrTx/>
                  <a:buSzTx/>
                  <a:buFontTx/>
                  <a:buNone/>
                  <a:tabLst/>
                  <a:defRPr/>
                </a:pPr>
                <a:r>
                  <a:rPr lang="en-CA" sz="4000" baseline="0" dirty="0" smtClean="0"/>
                  <a:t>2</a:t>
                </a:r>
                <a:r>
                  <a:rPr lang="en-US" sz="4000" i="0" smtClean="0">
                    <a:latin typeface="Cambria Math" panose="02040503050406030204" pitchFamily="18" charset="0"/>
                  </a:rPr>
                  <a:t>𝑥</a:t>
                </a:r>
                <a:r>
                  <a:rPr lang="en-CA" sz="4000" baseline="0" dirty="0" smtClean="0"/>
                  <a:t> means 2 times a number. In the first case that number will be 1 so it is 2 times 1 then add 3. Here you can see how we can solve to find the output step by step.</a:t>
                </a:r>
                <a:endParaRPr lang="en-CA" sz="5400" dirty="0" smtClean="0"/>
              </a:p>
              <a:p>
                <a:endParaRPr lang="en-CA" dirty="0"/>
              </a:p>
            </p:txBody>
          </p:sp>
        </mc:Fallback>
      </mc:AlternateContent>
      <p:sp>
        <p:nvSpPr>
          <p:cNvPr id="4" name="Slide Number Placeholder 3"/>
          <p:cNvSpPr>
            <a:spLocks noGrp="1"/>
          </p:cNvSpPr>
          <p:nvPr>
            <p:ph type="sldNum" sz="quarter" idx="10"/>
          </p:nvPr>
        </p:nvSpPr>
        <p:spPr/>
        <p:txBody>
          <a:bodyPr/>
          <a:lstStyle/>
          <a:p>
            <a:fld id="{45B40760-64B0-4C9A-8CAE-43D7B3CCC1D8}" type="slidenum">
              <a:rPr lang="en-CA" smtClean="0"/>
              <a:t>7</a:t>
            </a:fld>
            <a:endParaRPr lang="en-CA"/>
          </a:p>
        </p:txBody>
      </p:sp>
    </p:spTree>
    <p:extLst>
      <p:ext uri="{BB962C8B-B14F-4D97-AF65-F5344CB8AC3E}">
        <p14:creationId xmlns:p14="http://schemas.microsoft.com/office/powerpoint/2010/main" val="6748843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smtClean="0"/>
              <a:t>Place </a:t>
            </a:r>
            <a:r>
              <a:rPr lang="en-US" baseline="0" dirty="0" smtClean="0"/>
              <a:t>the </a:t>
            </a:r>
            <a:r>
              <a:rPr lang="en-US" baseline="0" dirty="0" smtClean="0"/>
              <a:t>answer “5” beside the input 1  in the output column. </a:t>
            </a:r>
          </a:p>
          <a:p>
            <a:endParaRPr lang="en-US" baseline="0" dirty="0" smtClean="0"/>
          </a:p>
          <a:p>
            <a:r>
              <a:rPr lang="en-US" baseline="0" dirty="0" smtClean="0"/>
              <a:t>Lets </a:t>
            </a:r>
            <a:r>
              <a:rPr lang="en-US" baseline="0" dirty="0" smtClean="0"/>
              <a:t>calculate one more output together to ensure we are doing this correctly. </a:t>
            </a:r>
            <a:endParaRPr lang="en-CA" dirty="0"/>
          </a:p>
        </p:txBody>
      </p:sp>
      <p:sp>
        <p:nvSpPr>
          <p:cNvPr id="4" name="Slide Number Placeholder 3"/>
          <p:cNvSpPr>
            <a:spLocks noGrp="1"/>
          </p:cNvSpPr>
          <p:nvPr>
            <p:ph type="sldNum" sz="quarter" idx="10"/>
          </p:nvPr>
        </p:nvSpPr>
        <p:spPr/>
        <p:txBody>
          <a:bodyPr/>
          <a:lstStyle/>
          <a:p>
            <a:fld id="{45B40760-64B0-4C9A-8CAE-43D7B3CCC1D8}" type="slidenum">
              <a:rPr lang="en-CA" smtClean="0"/>
              <a:t>8</a:t>
            </a:fld>
            <a:endParaRPr lang="en-CA"/>
          </a:p>
        </p:txBody>
      </p:sp>
    </p:spTree>
    <p:extLst>
      <p:ext uri="{BB962C8B-B14F-4D97-AF65-F5344CB8AC3E}">
        <p14:creationId xmlns:p14="http://schemas.microsoft.com/office/powerpoint/2010/main" val="109940903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mc:AlternateContent xmlns:mc="http://schemas.openxmlformats.org/markup-compatibility/2006" xmlns:a14="http://schemas.microsoft.com/office/drawing/2010/main">
        <mc:Choice Requires="a14">
          <p:sp>
            <p:nvSpPr>
              <p:cNvPr id="3" name="Notes Placeholder 2"/>
              <p:cNvSpPr>
                <a:spLocks noGrp="1"/>
              </p:cNvSpPr>
              <p:nvPr>
                <p:ph type="body" idx="1"/>
              </p:nvPr>
            </p:nvSpPr>
            <p:spPr/>
            <p:txBody>
              <a:bodyPr/>
              <a:lstStyle/>
              <a:p>
                <a:r>
                  <a:rPr lang="en-US" dirty="0" smtClean="0"/>
                  <a:t>Lets</a:t>
                </a:r>
                <a:r>
                  <a:rPr lang="en-US" baseline="0" dirty="0" smtClean="0"/>
                  <a:t> work through the steps to solve the expression 2</a:t>
                </a:r>
                <a14:m>
                  <m:oMath xmlns:m="http://schemas.openxmlformats.org/officeDocument/2006/math">
                    <m:r>
                      <a:rPr lang="en-US" sz="1200" i="1" smtClean="0">
                        <a:latin typeface="Cambria Math" panose="02040503050406030204" pitchFamily="18" charset="0"/>
                      </a:rPr>
                      <m:t>𝑥</m:t>
                    </m:r>
                  </m:oMath>
                </a14:m>
                <a:r>
                  <a:rPr lang="en-US" baseline="0" dirty="0" smtClean="0"/>
                  <a:t>+3 where </a:t>
                </a:r>
                <a14:m>
                  <m:oMath xmlns:m="http://schemas.openxmlformats.org/officeDocument/2006/math">
                    <m:r>
                      <a:rPr lang="en-US" sz="1200" i="1" smtClean="0">
                        <a:latin typeface="Cambria Math" panose="02040503050406030204" pitchFamily="18" charset="0"/>
                      </a:rPr>
                      <m:t>𝑥</m:t>
                    </m:r>
                  </m:oMath>
                </a14:m>
                <a:r>
                  <a:rPr lang="en-US" baseline="0" dirty="0" smtClean="0"/>
                  <a:t> now equals 2. </a:t>
                </a:r>
                <a:endParaRPr lang="en-US" baseline="0" dirty="0" smtClean="0"/>
              </a:p>
              <a:p>
                <a:endParaRPr lang="en-US" baseline="0" dirty="0" smtClean="0"/>
              </a:p>
              <a:p>
                <a:r>
                  <a:rPr lang="en-US" baseline="0" dirty="0" smtClean="0"/>
                  <a:t>Remember </a:t>
                </a:r>
                <a:r>
                  <a:rPr lang="en-US" baseline="0" dirty="0" smtClean="0"/>
                  <a:t>that 2</a:t>
                </a:r>
                <a14:m>
                  <m:oMath xmlns:m="http://schemas.openxmlformats.org/officeDocument/2006/math">
                    <m:r>
                      <a:rPr lang="en-US" sz="1200" i="1" smtClean="0">
                        <a:latin typeface="Cambria Math" panose="02040503050406030204" pitchFamily="18" charset="0"/>
                      </a:rPr>
                      <m:t>𝑥</m:t>
                    </m:r>
                  </m:oMath>
                </a14:m>
                <a:r>
                  <a:rPr lang="en-US" baseline="0" dirty="0" smtClean="0"/>
                  <a:t> means 2 times a number. In this case it will be 2 times 2 then we add 3 to the product. </a:t>
                </a:r>
                <a:endParaRPr lang="en-US" baseline="0" dirty="0" smtClean="0"/>
              </a:p>
              <a:p>
                <a:endParaRPr lang="en-US" baseline="0" dirty="0" smtClean="0"/>
              </a:p>
              <a:p>
                <a:r>
                  <a:rPr lang="en-US" baseline="0" dirty="0" smtClean="0"/>
                  <a:t>You </a:t>
                </a:r>
                <a:r>
                  <a:rPr lang="en-US" baseline="0" dirty="0" smtClean="0"/>
                  <a:t>end up with the output value of 7. </a:t>
                </a:r>
              </a:p>
              <a:p>
                <a:endParaRPr lang="en-US" baseline="0" dirty="0" smtClean="0"/>
              </a:p>
              <a:p>
                <a:r>
                  <a:rPr lang="en-US" baseline="0" dirty="0" smtClean="0"/>
                  <a:t>Now that we have done 2 together, see if you can fill in the rest of the table on your own.  </a:t>
                </a:r>
                <a:endParaRPr lang="en-CA" dirty="0"/>
              </a:p>
            </p:txBody>
          </p:sp>
        </mc:Choice>
        <mc:Fallback xmlns="">
          <p:sp>
            <p:nvSpPr>
              <p:cNvPr id="3" name="Notes Placeholder 2"/>
              <p:cNvSpPr>
                <a:spLocks noGrp="1"/>
              </p:cNvSpPr>
              <p:nvPr>
                <p:ph type="body" idx="1"/>
              </p:nvPr>
            </p:nvSpPr>
            <p:spPr/>
            <p:txBody>
              <a:bodyPr/>
              <a:lstStyle/>
              <a:p>
                <a:r>
                  <a:rPr lang="en-US" dirty="0" smtClean="0"/>
                  <a:t>Lets</a:t>
                </a:r>
                <a:r>
                  <a:rPr lang="en-US" baseline="0" dirty="0" smtClean="0"/>
                  <a:t> work through the steps to solve the expression 2</a:t>
                </a:r>
                <a:r>
                  <a:rPr lang="en-US" sz="1200" i="0" smtClean="0">
                    <a:latin typeface="Cambria Math" panose="02040503050406030204" pitchFamily="18" charset="0"/>
                  </a:rPr>
                  <a:t>𝑥</a:t>
                </a:r>
                <a:r>
                  <a:rPr lang="en-US" baseline="0" dirty="0" smtClean="0"/>
                  <a:t>+3 where </a:t>
                </a:r>
                <a:r>
                  <a:rPr lang="en-US" sz="1200" i="0" smtClean="0">
                    <a:latin typeface="Cambria Math" panose="02040503050406030204" pitchFamily="18" charset="0"/>
                  </a:rPr>
                  <a:t>𝑥</a:t>
                </a:r>
                <a:r>
                  <a:rPr lang="en-US" baseline="0" dirty="0" smtClean="0"/>
                  <a:t> now equals 2. Remember that 2</a:t>
                </a:r>
                <a:r>
                  <a:rPr lang="en-US" sz="1200" i="0" smtClean="0">
                    <a:latin typeface="Cambria Math" panose="02040503050406030204" pitchFamily="18" charset="0"/>
                  </a:rPr>
                  <a:t>𝑥</a:t>
                </a:r>
                <a:r>
                  <a:rPr lang="en-US" baseline="0" dirty="0" smtClean="0"/>
                  <a:t> means 2 times a number. In this case it will be 2 times 2 then we add 3 to the product. </a:t>
                </a:r>
                <a:r>
                  <a:rPr lang="en-US" baseline="0" dirty="0" smtClean="0"/>
                  <a:t>You end up with the output value of 7. </a:t>
                </a:r>
              </a:p>
              <a:p>
                <a:endParaRPr lang="en-US" baseline="0" dirty="0" smtClean="0"/>
              </a:p>
              <a:p>
                <a:r>
                  <a:rPr lang="en-US" baseline="0" dirty="0" smtClean="0"/>
                  <a:t>Now </a:t>
                </a:r>
                <a:r>
                  <a:rPr lang="en-US" baseline="0" dirty="0" smtClean="0"/>
                  <a:t>that we have done 2 together, see if you can fill in the rest of the table on your own.  </a:t>
                </a:r>
                <a:endParaRPr lang="en-CA" dirty="0"/>
              </a:p>
            </p:txBody>
          </p:sp>
        </mc:Fallback>
      </mc:AlternateContent>
      <p:sp>
        <p:nvSpPr>
          <p:cNvPr id="4" name="Slide Number Placeholder 3"/>
          <p:cNvSpPr>
            <a:spLocks noGrp="1"/>
          </p:cNvSpPr>
          <p:nvPr>
            <p:ph type="sldNum" sz="quarter" idx="10"/>
          </p:nvPr>
        </p:nvSpPr>
        <p:spPr/>
        <p:txBody>
          <a:bodyPr/>
          <a:lstStyle/>
          <a:p>
            <a:fld id="{45B40760-64B0-4C9A-8CAE-43D7B3CCC1D8}" type="slidenum">
              <a:rPr lang="en-CA" smtClean="0"/>
              <a:t>9</a:t>
            </a:fld>
            <a:endParaRPr lang="en-CA"/>
          </a:p>
        </p:txBody>
      </p:sp>
    </p:spTree>
    <p:extLst>
      <p:ext uri="{BB962C8B-B14F-4D97-AF65-F5344CB8AC3E}">
        <p14:creationId xmlns:p14="http://schemas.microsoft.com/office/powerpoint/2010/main" val="421240159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Once you</a:t>
            </a:r>
            <a:r>
              <a:rPr lang="en-US" baseline="0" dirty="0" smtClean="0"/>
              <a:t> have calculated your table of values you should end up with these results. </a:t>
            </a:r>
            <a:endParaRPr lang="en-US" baseline="0" dirty="0" smtClean="0"/>
          </a:p>
          <a:p>
            <a:endParaRPr lang="en-US" baseline="0" dirty="0" smtClean="0"/>
          </a:p>
          <a:p>
            <a:r>
              <a:rPr lang="en-US" baseline="0" dirty="0" smtClean="0"/>
              <a:t>You are now ready to graph your data! </a:t>
            </a:r>
            <a:r>
              <a:rPr lang="en-US" baseline="0" dirty="0" smtClean="0"/>
              <a:t>Grab your graph paper for the next step.</a:t>
            </a:r>
            <a:endParaRPr lang="en-CA" dirty="0"/>
          </a:p>
        </p:txBody>
      </p:sp>
      <p:sp>
        <p:nvSpPr>
          <p:cNvPr id="4" name="Slide Number Placeholder 3"/>
          <p:cNvSpPr>
            <a:spLocks noGrp="1"/>
          </p:cNvSpPr>
          <p:nvPr>
            <p:ph type="sldNum" sz="quarter" idx="10"/>
          </p:nvPr>
        </p:nvSpPr>
        <p:spPr/>
        <p:txBody>
          <a:bodyPr/>
          <a:lstStyle/>
          <a:p>
            <a:fld id="{45B40760-64B0-4C9A-8CAE-43D7B3CCC1D8}" type="slidenum">
              <a:rPr lang="en-CA" smtClean="0"/>
              <a:t>10</a:t>
            </a:fld>
            <a:endParaRPr lang="en-CA"/>
          </a:p>
        </p:txBody>
      </p:sp>
    </p:spTree>
    <p:extLst>
      <p:ext uri="{BB962C8B-B14F-4D97-AF65-F5344CB8AC3E}">
        <p14:creationId xmlns:p14="http://schemas.microsoft.com/office/powerpoint/2010/main" val="107737518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CA"/>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CA"/>
          </a:p>
        </p:txBody>
      </p:sp>
      <p:sp>
        <p:nvSpPr>
          <p:cNvPr id="4" name="Date Placeholder 3"/>
          <p:cNvSpPr>
            <a:spLocks noGrp="1"/>
          </p:cNvSpPr>
          <p:nvPr>
            <p:ph type="dt" sz="half" idx="10"/>
          </p:nvPr>
        </p:nvSpPr>
        <p:spPr/>
        <p:txBody>
          <a:bodyPr/>
          <a:lstStyle/>
          <a:p>
            <a:fld id="{A534A649-09CD-4C21-AFDB-204C06A72624}" type="datetimeFigureOut">
              <a:rPr lang="en-CA" smtClean="0"/>
              <a:t>30/06/2016</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B60E5838-6B7E-42FE-8FD4-975A56CB4A8E}" type="slidenum">
              <a:rPr lang="en-CA" smtClean="0"/>
              <a:t>‹#›</a:t>
            </a:fld>
            <a:endParaRPr lang="en-CA"/>
          </a:p>
        </p:txBody>
      </p:sp>
    </p:spTree>
    <p:extLst>
      <p:ext uri="{BB962C8B-B14F-4D97-AF65-F5344CB8AC3E}">
        <p14:creationId xmlns:p14="http://schemas.microsoft.com/office/powerpoint/2010/main" val="16244147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10"/>
          </p:nvPr>
        </p:nvSpPr>
        <p:spPr/>
        <p:txBody>
          <a:bodyPr/>
          <a:lstStyle/>
          <a:p>
            <a:fld id="{A534A649-09CD-4C21-AFDB-204C06A72624}" type="datetimeFigureOut">
              <a:rPr lang="en-CA" smtClean="0"/>
              <a:t>30/06/2016</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B60E5838-6B7E-42FE-8FD4-975A56CB4A8E}" type="slidenum">
              <a:rPr lang="en-CA" smtClean="0"/>
              <a:t>‹#›</a:t>
            </a:fld>
            <a:endParaRPr lang="en-CA"/>
          </a:p>
        </p:txBody>
      </p:sp>
    </p:spTree>
    <p:extLst>
      <p:ext uri="{BB962C8B-B14F-4D97-AF65-F5344CB8AC3E}">
        <p14:creationId xmlns:p14="http://schemas.microsoft.com/office/powerpoint/2010/main" val="411718948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CA"/>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10"/>
          </p:nvPr>
        </p:nvSpPr>
        <p:spPr/>
        <p:txBody>
          <a:bodyPr/>
          <a:lstStyle/>
          <a:p>
            <a:fld id="{A534A649-09CD-4C21-AFDB-204C06A72624}" type="datetimeFigureOut">
              <a:rPr lang="en-CA" smtClean="0"/>
              <a:t>30/06/2016</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B60E5838-6B7E-42FE-8FD4-975A56CB4A8E}" type="slidenum">
              <a:rPr lang="en-CA" smtClean="0"/>
              <a:t>‹#›</a:t>
            </a:fld>
            <a:endParaRPr lang="en-CA"/>
          </a:p>
        </p:txBody>
      </p:sp>
    </p:spTree>
    <p:extLst>
      <p:ext uri="{BB962C8B-B14F-4D97-AF65-F5344CB8AC3E}">
        <p14:creationId xmlns:p14="http://schemas.microsoft.com/office/powerpoint/2010/main" val="35427273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10"/>
          </p:nvPr>
        </p:nvSpPr>
        <p:spPr/>
        <p:txBody>
          <a:bodyPr/>
          <a:lstStyle/>
          <a:p>
            <a:fld id="{A534A649-09CD-4C21-AFDB-204C06A72624}" type="datetimeFigureOut">
              <a:rPr lang="en-CA" smtClean="0"/>
              <a:t>30/06/2016</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B60E5838-6B7E-42FE-8FD4-975A56CB4A8E}" type="slidenum">
              <a:rPr lang="en-CA" smtClean="0"/>
              <a:t>‹#›</a:t>
            </a:fld>
            <a:endParaRPr lang="en-CA"/>
          </a:p>
        </p:txBody>
      </p:sp>
    </p:spTree>
    <p:extLst>
      <p:ext uri="{BB962C8B-B14F-4D97-AF65-F5344CB8AC3E}">
        <p14:creationId xmlns:p14="http://schemas.microsoft.com/office/powerpoint/2010/main" val="1308228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CA"/>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534A649-09CD-4C21-AFDB-204C06A72624}" type="datetimeFigureOut">
              <a:rPr lang="en-CA" smtClean="0"/>
              <a:t>30/06/2016</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B60E5838-6B7E-42FE-8FD4-975A56CB4A8E}" type="slidenum">
              <a:rPr lang="en-CA" smtClean="0"/>
              <a:t>‹#›</a:t>
            </a:fld>
            <a:endParaRPr lang="en-CA"/>
          </a:p>
        </p:txBody>
      </p:sp>
    </p:spTree>
    <p:extLst>
      <p:ext uri="{BB962C8B-B14F-4D97-AF65-F5344CB8AC3E}">
        <p14:creationId xmlns:p14="http://schemas.microsoft.com/office/powerpoint/2010/main" val="29626074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5" name="Date Placeholder 4"/>
          <p:cNvSpPr>
            <a:spLocks noGrp="1"/>
          </p:cNvSpPr>
          <p:nvPr>
            <p:ph type="dt" sz="half" idx="10"/>
          </p:nvPr>
        </p:nvSpPr>
        <p:spPr/>
        <p:txBody>
          <a:bodyPr/>
          <a:lstStyle/>
          <a:p>
            <a:fld id="{A534A649-09CD-4C21-AFDB-204C06A72624}" type="datetimeFigureOut">
              <a:rPr lang="en-CA" smtClean="0"/>
              <a:t>30/06/2016</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B60E5838-6B7E-42FE-8FD4-975A56CB4A8E}" type="slidenum">
              <a:rPr lang="en-CA" smtClean="0"/>
              <a:t>‹#›</a:t>
            </a:fld>
            <a:endParaRPr lang="en-CA"/>
          </a:p>
        </p:txBody>
      </p:sp>
    </p:spTree>
    <p:extLst>
      <p:ext uri="{BB962C8B-B14F-4D97-AF65-F5344CB8AC3E}">
        <p14:creationId xmlns:p14="http://schemas.microsoft.com/office/powerpoint/2010/main" val="21052041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CA"/>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7" name="Date Placeholder 6"/>
          <p:cNvSpPr>
            <a:spLocks noGrp="1"/>
          </p:cNvSpPr>
          <p:nvPr>
            <p:ph type="dt" sz="half" idx="10"/>
          </p:nvPr>
        </p:nvSpPr>
        <p:spPr/>
        <p:txBody>
          <a:bodyPr/>
          <a:lstStyle/>
          <a:p>
            <a:fld id="{A534A649-09CD-4C21-AFDB-204C06A72624}" type="datetimeFigureOut">
              <a:rPr lang="en-CA" smtClean="0"/>
              <a:t>30/06/2016</a:t>
            </a:fld>
            <a:endParaRPr lang="en-CA"/>
          </a:p>
        </p:txBody>
      </p:sp>
      <p:sp>
        <p:nvSpPr>
          <p:cNvPr id="8" name="Footer Placeholder 7"/>
          <p:cNvSpPr>
            <a:spLocks noGrp="1"/>
          </p:cNvSpPr>
          <p:nvPr>
            <p:ph type="ftr" sz="quarter" idx="11"/>
          </p:nvPr>
        </p:nvSpPr>
        <p:spPr/>
        <p:txBody>
          <a:bodyPr/>
          <a:lstStyle/>
          <a:p>
            <a:endParaRPr lang="en-CA"/>
          </a:p>
        </p:txBody>
      </p:sp>
      <p:sp>
        <p:nvSpPr>
          <p:cNvPr id="9" name="Slide Number Placeholder 8"/>
          <p:cNvSpPr>
            <a:spLocks noGrp="1"/>
          </p:cNvSpPr>
          <p:nvPr>
            <p:ph type="sldNum" sz="quarter" idx="12"/>
          </p:nvPr>
        </p:nvSpPr>
        <p:spPr/>
        <p:txBody>
          <a:bodyPr/>
          <a:lstStyle/>
          <a:p>
            <a:fld id="{B60E5838-6B7E-42FE-8FD4-975A56CB4A8E}" type="slidenum">
              <a:rPr lang="en-CA" smtClean="0"/>
              <a:t>‹#›</a:t>
            </a:fld>
            <a:endParaRPr lang="en-CA"/>
          </a:p>
        </p:txBody>
      </p:sp>
    </p:spTree>
    <p:extLst>
      <p:ext uri="{BB962C8B-B14F-4D97-AF65-F5344CB8AC3E}">
        <p14:creationId xmlns:p14="http://schemas.microsoft.com/office/powerpoint/2010/main" val="9717275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Date Placeholder 2"/>
          <p:cNvSpPr>
            <a:spLocks noGrp="1"/>
          </p:cNvSpPr>
          <p:nvPr>
            <p:ph type="dt" sz="half" idx="10"/>
          </p:nvPr>
        </p:nvSpPr>
        <p:spPr/>
        <p:txBody>
          <a:bodyPr/>
          <a:lstStyle/>
          <a:p>
            <a:fld id="{A534A649-09CD-4C21-AFDB-204C06A72624}" type="datetimeFigureOut">
              <a:rPr lang="en-CA" smtClean="0"/>
              <a:t>30/06/2016</a:t>
            </a:fld>
            <a:endParaRPr lang="en-CA"/>
          </a:p>
        </p:txBody>
      </p:sp>
      <p:sp>
        <p:nvSpPr>
          <p:cNvPr id="4" name="Footer Placeholder 3"/>
          <p:cNvSpPr>
            <a:spLocks noGrp="1"/>
          </p:cNvSpPr>
          <p:nvPr>
            <p:ph type="ftr" sz="quarter" idx="11"/>
          </p:nvPr>
        </p:nvSpPr>
        <p:spPr/>
        <p:txBody>
          <a:bodyPr/>
          <a:lstStyle/>
          <a:p>
            <a:endParaRPr lang="en-CA"/>
          </a:p>
        </p:txBody>
      </p:sp>
      <p:sp>
        <p:nvSpPr>
          <p:cNvPr id="5" name="Slide Number Placeholder 4"/>
          <p:cNvSpPr>
            <a:spLocks noGrp="1"/>
          </p:cNvSpPr>
          <p:nvPr>
            <p:ph type="sldNum" sz="quarter" idx="12"/>
          </p:nvPr>
        </p:nvSpPr>
        <p:spPr/>
        <p:txBody>
          <a:bodyPr/>
          <a:lstStyle/>
          <a:p>
            <a:fld id="{B60E5838-6B7E-42FE-8FD4-975A56CB4A8E}" type="slidenum">
              <a:rPr lang="en-CA" smtClean="0"/>
              <a:t>‹#›</a:t>
            </a:fld>
            <a:endParaRPr lang="en-CA"/>
          </a:p>
        </p:txBody>
      </p:sp>
    </p:spTree>
    <p:extLst>
      <p:ext uri="{BB962C8B-B14F-4D97-AF65-F5344CB8AC3E}">
        <p14:creationId xmlns:p14="http://schemas.microsoft.com/office/powerpoint/2010/main" val="142005701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534A649-09CD-4C21-AFDB-204C06A72624}" type="datetimeFigureOut">
              <a:rPr lang="en-CA" smtClean="0"/>
              <a:t>30/06/2016</a:t>
            </a:fld>
            <a:endParaRPr lang="en-CA"/>
          </a:p>
        </p:txBody>
      </p:sp>
      <p:sp>
        <p:nvSpPr>
          <p:cNvPr id="3" name="Footer Placeholder 2"/>
          <p:cNvSpPr>
            <a:spLocks noGrp="1"/>
          </p:cNvSpPr>
          <p:nvPr>
            <p:ph type="ftr" sz="quarter" idx="11"/>
          </p:nvPr>
        </p:nvSpPr>
        <p:spPr/>
        <p:txBody>
          <a:bodyPr/>
          <a:lstStyle/>
          <a:p>
            <a:endParaRPr lang="en-CA"/>
          </a:p>
        </p:txBody>
      </p:sp>
      <p:sp>
        <p:nvSpPr>
          <p:cNvPr id="4" name="Slide Number Placeholder 3"/>
          <p:cNvSpPr>
            <a:spLocks noGrp="1"/>
          </p:cNvSpPr>
          <p:nvPr>
            <p:ph type="sldNum" sz="quarter" idx="12"/>
          </p:nvPr>
        </p:nvSpPr>
        <p:spPr/>
        <p:txBody>
          <a:bodyPr/>
          <a:lstStyle/>
          <a:p>
            <a:fld id="{B60E5838-6B7E-42FE-8FD4-975A56CB4A8E}" type="slidenum">
              <a:rPr lang="en-CA" smtClean="0"/>
              <a:t>‹#›</a:t>
            </a:fld>
            <a:endParaRPr lang="en-CA"/>
          </a:p>
        </p:txBody>
      </p:sp>
    </p:spTree>
    <p:extLst>
      <p:ext uri="{BB962C8B-B14F-4D97-AF65-F5344CB8AC3E}">
        <p14:creationId xmlns:p14="http://schemas.microsoft.com/office/powerpoint/2010/main" val="402553903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CA"/>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534A649-09CD-4C21-AFDB-204C06A72624}" type="datetimeFigureOut">
              <a:rPr lang="en-CA" smtClean="0"/>
              <a:t>30/06/2016</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B60E5838-6B7E-42FE-8FD4-975A56CB4A8E}" type="slidenum">
              <a:rPr lang="en-CA" smtClean="0"/>
              <a:t>‹#›</a:t>
            </a:fld>
            <a:endParaRPr lang="en-CA"/>
          </a:p>
        </p:txBody>
      </p:sp>
    </p:spTree>
    <p:extLst>
      <p:ext uri="{BB962C8B-B14F-4D97-AF65-F5344CB8AC3E}">
        <p14:creationId xmlns:p14="http://schemas.microsoft.com/office/powerpoint/2010/main" val="94878160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CA"/>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CA"/>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534A649-09CD-4C21-AFDB-204C06A72624}" type="datetimeFigureOut">
              <a:rPr lang="en-CA" smtClean="0"/>
              <a:t>30/06/2016</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B60E5838-6B7E-42FE-8FD4-975A56CB4A8E}" type="slidenum">
              <a:rPr lang="en-CA" smtClean="0"/>
              <a:t>‹#›</a:t>
            </a:fld>
            <a:endParaRPr lang="en-CA"/>
          </a:p>
        </p:txBody>
      </p:sp>
    </p:spTree>
    <p:extLst>
      <p:ext uri="{BB962C8B-B14F-4D97-AF65-F5344CB8AC3E}">
        <p14:creationId xmlns:p14="http://schemas.microsoft.com/office/powerpoint/2010/main" val="23749018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CA"/>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534A649-09CD-4C21-AFDB-204C06A72624}" type="datetimeFigureOut">
              <a:rPr lang="en-CA" smtClean="0"/>
              <a:t>30/06/2016</a:t>
            </a:fld>
            <a:endParaRPr lang="en-CA"/>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CA"/>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0E5838-6B7E-42FE-8FD4-975A56CB4A8E}" type="slidenum">
              <a:rPr lang="en-CA" smtClean="0"/>
              <a:t>‹#›</a:t>
            </a:fld>
            <a:endParaRPr lang="en-CA"/>
          </a:p>
        </p:txBody>
      </p:sp>
    </p:spTree>
    <p:extLst>
      <p:ext uri="{BB962C8B-B14F-4D97-AF65-F5344CB8AC3E}">
        <p14:creationId xmlns:p14="http://schemas.microsoft.com/office/powerpoint/2010/main" val="93135214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 Id="rId5" Type="http://schemas.openxmlformats.org/officeDocument/2006/relationships/image" Target="../media/image6.jpeg"/><Relationship Id="rId4" Type="http://schemas.openxmlformats.org/officeDocument/2006/relationships/image" Target="../media/image8.pn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How to Graph an Expression</a:t>
            </a:r>
            <a:endParaRPr lang="en-CA" dirty="0"/>
          </a:p>
        </p:txBody>
      </p:sp>
      <p:sp>
        <p:nvSpPr>
          <p:cNvPr id="3" name="Subtitle 2"/>
          <p:cNvSpPr>
            <a:spLocks noGrp="1"/>
          </p:cNvSpPr>
          <p:nvPr>
            <p:ph type="subTitle" idx="1"/>
          </p:nvPr>
        </p:nvSpPr>
        <p:spPr/>
        <p:txBody>
          <a:bodyPr>
            <a:normAutofit fontScale="85000" lnSpcReduction="20000"/>
          </a:bodyPr>
          <a:lstStyle/>
          <a:p>
            <a:r>
              <a:rPr lang="en-US" dirty="0" smtClean="0"/>
              <a:t>Chris Bennington</a:t>
            </a:r>
          </a:p>
          <a:p>
            <a:r>
              <a:rPr lang="en-US" dirty="0" smtClean="0"/>
              <a:t>ETAD 803</a:t>
            </a:r>
          </a:p>
          <a:p>
            <a:r>
              <a:rPr lang="en-US" dirty="0" smtClean="0"/>
              <a:t>Multimedia Design for Learning</a:t>
            </a:r>
          </a:p>
          <a:p>
            <a:r>
              <a:rPr lang="en-US" dirty="0" smtClean="0"/>
              <a:t>June 27, 2016.</a:t>
            </a:r>
            <a:endParaRPr lang="en-CA" dirty="0"/>
          </a:p>
        </p:txBody>
      </p:sp>
    </p:spTree>
    <p:extLst>
      <p:ext uri="{BB962C8B-B14F-4D97-AF65-F5344CB8AC3E}">
        <p14:creationId xmlns:p14="http://schemas.microsoft.com/office/powerpoint/2010/main" val="128869742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Finished Table of Values</a:t>
            </a:r>
            <a:endParaRPr lang="en-CA" dirty="0"/>
          </a:p>
        </p:txBody>
      </p:sp>
      <p:graphicFrame>
        <p:nvGraphicFramePr>
          <p:cNvPr id="4" name="Table 3"/>
          <p:cNvGraphicFramePr>
            <a:graphicFrameLocks noGrp="1"/>
          </p:cNvGraphicFramePr>
          <p:nvPr>
            <p:extLst>
              <p:ext uri="{D42A27DB-BD31-4B8C-83A1-F6EECF244321}">
                <p14:modId xmlns:p14="http://schemas.microsoft.com/office/powerpoint/2010/main" val="2637134070"/>
              </p:ext>
            </p:extLst>
          </p:nvPr>
        </p:nvGraphicFramePr>
        <p:xfrm>
          <a:off x="2051720" y="2636912"/>
          <a:ext cx="4104456" cy="2376270"/>
        </p:xfrm>
        <a:graphic>
          <a:graphicData uri="http://schemas.openxmlformats.org/drawingml/2006/table">
            <a:tbl>
              <a:tblPr firstRow="1" firstCol="1" bandRow="1">
                <a:tableStyleId>{5C22544A-7EE6-4342-B048-85BDC9FD1C3A}</a:tableStyleId>
              </a:tblPr>
              <a:tblGrid>
                <a:gridCol w="2005273"/>
                <a:gridCol w="2099183"/>
              </a:tblGrid>
              <a:tr h="396045">
                <a:tc>
                  <a:txBody>
                    <a:bodyPr/>
                    <a:lstStyle/>
                    <a:p>
                      <a:pPr algn="ctr">
                        <a:spcAft>
                          <a:spcPts val="0"/>
                        </a:spcAft>
                      </a:pPr>
                      <a:r>
                        <a:rPr lang="en-CA" sz="2400" dirty="0">
                          <a:effectLst/>
                        </a:rPr>
                        <a:t>Input</a:t>
                      </a:r>
                      <a:endParaRPr lang="en-CA" sz="3200" dirty="0">
                        <a:effectLst/>
                        <a:latin typeface="Calibri"/>
                        <a:ea typeface="Times New Roman"/>
                      </a:endParaRPr>
                    </a:p>
                  </a:txBody>
                  <a:tcPr marL="68580" marR="68580" marT="0" marB="0"/>
                </a:tc>
                <a:tc>
                  <a:txBody>
                    <a:bodyPr/>
                    <a:lstStyle/>
                    <a:p>
                      <a:pPr algn="ctr">
                        <a:spcAft>
                          <a:spcPts val="0"/>
                        </a:spcAft>
                      </a:pPr>
                      <a:r>
                        <a:rPr lang="en-CA" sz="2400">
                          <a:effectLst/>
                        </a:rPr>
                        <a:t>Output</a:t>
                      </a:r>
                      <a:endParaRPr lang="en-CA" sz="3200">
                        <a:effectLst/>
                        <a:latin typeface="Calibri"/>
                        <a:ea typeface="Times New Roman"/>
                      </a:endParaRPr>
                    </a:p>
                  </a:txBody>
                  <a:tcPr marL="68580" marR="68580" marT="0" marB="0"/>
                </a:tc>
              </a:tr>
              <a:tr h="396045">
                <a:tc>
                  <a:txBody>
                    <a:bodyPr/>
                    <a:lstStyle/>
                    <a:p>
                      <a:pPr algn="ctr">
                        <a:spcAft>
                          <a:spcPts val="0"/>
                        </a:spcAft>
                      </a:pPr>
                      <a:r>
                        <a:rPr lang="en-CA" sz="2400">
                          <a:effectLst/>
                        </a:rPr>
                        <a:t>1</a:t>
                      </a:r>
                      <a:endParaRPr lang="en-CA" sz="3200">
                        <a:effectLst/>
                        <a:latin typeface="Calibri"/>
                        <a:ea typeface="Times New Roman"/>
                      </a:endParaRPr>
                    </a:p>
                  </a:txBody>
                  <a:tcPr marL="68580" marR="68580" marT="0" marB="0"/>
                </a:tc>
                <a:tc>
                  <a:txBody>
                    <a:bodyPr/>
                    <a:lstStyle/>
                    <a:p>
                      <a:pPr algn="ctr">
                        <a:spcAft>
                          <a:spcPts val="0"/>
                        </a:spcAft>
                      </a:pPr>
                      <a:r>
                        <a:rPr lang="en-CA" sz="2400">
                          <a:effectLst/>
                        </a:rPr>
                        <a:t>5</a:t>
                      </a:r>
                      <a:endParaRPr lang="en-CA" sz="3200">
                        <a:effectLst/>
                        <a:latin typeface="Calibri"/>
                        <a:ea typeface="Times New Roman"/>
                      </a:endParaRPr>
                    </a:p>
                  </a:txBody>
                  <a:tcPr marL="68580" marR="68580" marT="0" marB="0"/>
                </a:tc>
              </a:tr>
              <a:tr h="396045">
                <a:tc>
                  <a:txBody>
                    <a:bodyPr/>
                    <a:lstStyle/>
                    <a:p>
                      <a:pPr algn="ctr">
                        <a:spcAft>
                          <a:spcPts val="0"/>
                        </a:spcAft>
                      </a:pPr>
                      <a:r>
                        <a:rPr lang="en-CA" sz="2400">
                          <a:effectLst/>
                        </a:rPr>
                        <a:t>2</a:t>
                      </a:r>
                      <a:endParaRPr lang="en-CA" sz="3200">
                        <a:effectLst/>
                        <a:latin typeface="Calibri"/>
                        <a:ea typeface="Times New Roman"/>
                      </a:endParaRPr>
                    </a:p>
                  </a:txBody>
                  <a:tcPr marL="68580" marR="68580" marT="0" marB="0"/>
                </a:tc>
                <a:tc>
                  <a:txBody>
                    <a:bodyPr/>
                    <a:lstStyle/>
                    <a:p>
                      <a:pPr algn="ctr">
                        <a:spcAft>
                          <a:spcPts val="0"/>
                        </a:spcAft>
                      </a:pPr>
                      <a:r>
                        <a:rPr lang="en-CA" sz="2400" dirty="0">
                          <a:effectLst/>
                        </a:rPr>
                        <a:t>7</a:t>
                      </a:r>
                      <a:endParaRPr lang="en-CA" sz="3200" dirty="0">
                        <a:effectLst/>
                        <a:latin typeface="Calibri"/>
                        <a:ea typeface="Times New Roman"/>
                      </a:endParaRPr>
                    </a:p>
                  </a:txBody>
                  <a:tcPr marL="68580" marR="68580" marT="0" marB="0"/>
                </a:tc>
              </a:tr>
              <a:tr h="396045">
                <a:tc>
                  <a:txBody>
                    <a:bodyPr/>
                    <a:lstStyle/>
                    <a:p>
                      <a:pPr algn="ctr">
                        <a:spcAft>
                          <a:spcPts val="0"/>
                        </a:spcAft>
                      </a:pPr>
                      <a:r>
                        <a:rPr lang="en-CA" sz="2400">
                          <a:effectLst/>
                        </a:rPr>
                        <a:t>3</a:t>
                      </a:r>
                      <a:endParaRPr lang="en-CA" sz="3200">
                        <a:effectLst/>
                        <a:latin typeface="Calibri"/>
                        <a:ea typeface="Times New Roman"/>
                      </a:endParaRPr>
                    </a:p>
                  </a:txBody>
                  <a:tcPr marL="68580" marR="68580" marT="0" marB="0"/>
                </a:tc>
                <a:tc>
                  <a:txBody>
                    <a:bodyPr/>
                    <a:lstStyle/>
                    <a:p>
                      <a:pPr algn="ctr">
                        <a:spcAft>
                          <a:spcPts val="0"/>
                        </a:spcAft>
                      </a:pPr>
                      <a:r>
                        <a:rPr lang="en-CA" sz="2400">
                          <a:effectLst/>
                        </a:rPr>
                        <a:t>9</a:t>
                      </a:r>
                      <a:endParaRPr lang="en-CA" sz="3200">
                        <a:effectLst/>
                        <a:latin typeface="Calibri"/>
                        <a:ea typeface="Times New Roman"/>
                      </a:endParaRPr>
                    </a:p>
                  </a:txBody>
                  <a:tcPr marL="68580" marR="68580" marT="0" marB="0"/>
                </a:tc>
              </a:tr>
              <a:tr h="396045">
                <a:tc>
                  <a:txBody>
                    <a:bodyPr/>
                    <a:lstStyle/>
                    <a:p>
                      <a:pPr algn="ctr">
                        <a:spcAft>
                          <a:spcPts val="0"/>
                        </a:spcAft>
                      </a:pPr>
                      <a:r>
                        <a:rPr lang="en-CA" sz="2400">
                          <a:effectLst/>
                        </a:rPr>
                        <a:t>4</a:t>
                      </a:r>
                      <a:endParaRPr lang="en-CA" sz="3200">
                        <a:effectLst/>
                        <a:latin typeface="Calibri"/>
                        <a:ea typeface="Times New Roman"/>
                      </a:endParaRPr>
                    </a:p>
                  </a:txBody>
                  <a:tcPr marL="68580" marR="68580" marT="0" marB="0"/>
                </a:tc>
                <a:tc>
                  <a:txBody>
                    <a:bodyPr/>
                    <a:lstStyle/>
                    <a:p>
                      <a:pPr algn="ctr">
                        <a:spcAft>
                          <a:spcPts val="0"/>
                        </a:spcAft>
                      </a:pPr>
                      <a:r>
                        <a:rPr lang="en-CA" sz="2400">
                          <a:effectLst/>
                        </a:rPr>
                        <a:t>11</a:t>
                      </a:r>
                      <a:endParaRPr lang="en-CA" sz="3200">
                        <a:effectLst/>
                        <a:latin typeface="Calibri"/>
                        <a:ea typeface="Times New Roman"/>
                      </a:endParaRPr>
                    </a:p>
                  </a:txBody>
                  <a:tcPr marL="68580" marR="68580" marT="0" marB="0"/>
                </a:tc>
              </a:tr>
              <a:tr h="396045">
                <a:tc>
                  <a:txBody>
                    <a:bodyPr/>
                    <a:lstStyle/>
                    <a:p>
                      <a:pPr algn="ctr">
                        <a:spcAft>
                          <a:spcPts val="0"/>
                        </a:spcAft>
                      </a:pPr>
                      <a:r>
                        <a:rPr lang="en-CA" sz="2400" dirty="0">
                          <a:effectLst/>
                        </a:rPr>
                        <a:t>5</a:t>
                      </a:r>
                      <a:endParaRPr lang="en-CA" sz="3200" dirty="0">
                        <a:effectLst/>
                        <a:latin typeface="Calibri"/>
                        <a:ea typeface="Times New Roman"/>
                      </a:endParaRPr>
                    </a:p>
                  </a:txBody>
                  <a:tcPr marL="68580" marR="68580" marT="0" marB="0"/>
                </a:tc>
                <a:tc>
                  <a:txBody>
                    <a:bodyPr/>
                    <a:lstStyle/>
                    <a:p>
                      <a:pPr algn="ctr">
                        <a:spcAft>
                          <a:spcPts val="0"/>
                        </a:spcAft>
                      </a:pPr>
                      <a:r>
                        <a:rPr lang="en-CA" sz="2400" dirty="0">
                          <a:effectLst/>
                        </a:rPr>
                        <a:t>13</a:t>
                      </a:r>
                      <a:endParaRPr lang="en-CA" sz="3200" dirty="0">
                        <a:effectLst/>
                        <a:latin typeface="Calibri"/>
                        <a:ea typeface="Times New Roman"/>
                      </a:endParaRPr>
                    </a:p>
                  </a:txBody>
                  <a:tcPr marL="68580" marR="68580" marT="0" marB="0"/>
                </a:tc>
              </a:tr>
            </a:tbl>
          </a:graphicData>
        </a:graphic>
      </p:graphicFrame>
      <mc:AlternateContent xmlns:mc="http://schemas.openxmlformats.org/markup-compatibility/2006" xmlns:a14="http://schemas.microsoft.com/office/drawing/2010/main">
        <mc:Choice Requires="a14">
          <p:sp>
            <p:nvSpPr>
              <p:cNvPr id="5" name="Rectangle 1"/>
              <p:cNvSpPr>
                <a:spLocks noChangeArrowheads="1"/>
              </p:cNvSpPr>
              <p:nvPr/>
            </p:nvSpPr>
            <p:spPr bwMode="auto">
              <a:xfrm>
                <a:off x="3275856" y="1628800"/>
                <a:ext cx="1656184" cy="523220"/>
              </a:xfrm>
              <a:prstGeom prst="rect">
                <a:avLst/>
              </a:prstGeom>
              <a:noFill/>
              <a:ln>
                <a:noFill/>
              </a:ln>
              <a:effectLst/>
              <a:extLst>
                <a:ext uri="{909E8E84-426E-40DD-AFC4-6F175D3DCCD1}">
                  <a14:hiddenFill>
                    <a:solidFill>
                      <a:schemeClr val="accent1"/>
                    </a:solidFill>
                  </a14:hiddenFill>
                </a:ext>
                <a:ext uri="{91240B29-F687-4F45-9708-019B960494DF}">
                  <a14:hiddenLine w="9525">
                    <a:solidFill>
                      <a:schemeClr val="tx1"/>
                    </a:solidFill>
                    <a:miter lim="800000"/>
                    <a:headEnd/>
                    <a:tailEnd/>
                  </a14:hiddenLine>
                </a:ext>
                <a:ext uri="{AF507438-7753-43E0-B8FC-AC1667EBCBE1}">
                  <a14:hiddenEffects>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lvl="0" algn="ctr" fontAlgn="base">
                  <a:spcBef>
                    <a:spcPct val="0"/>
                  </a:spcBef>
                  <a:spcAft>
                    <a:spcPct val="0"/>
                  </a:spcAft>
                </a:pPr>
                <a:r>
                  <a:rPr kumimoji="0" lang="en-CA" altLang="en-US" sz="2800" b="0" i="0" u="none" strike="noStrike" cap="none" normalizeH="0" baseline="0" dirty="0" smtClean="0">
                    <a:ln>
                      <a:noFill/>
                    </a:ln>
                    <a:solidFill>
                      <a:srgbClr val="333333"/>
                    </a:solidFill>
                    <a:effectLst/>
                    <a:latin typeface="+mj-lt"/>
                    <a:ea typeface="Times New Roman" pitchFamily="18" charset="0"/>
                    <a:cs typeface="Helvetica"/>
                  </a:rPr>
                  <a:t>2</a:t>
                </a:r>
                <a14:m>
                  <m:oMath xmlns:m="http://schemas.openxmlformats.org/officeDocument/2006/math">
                    <m:r>
                      <a:rPr lang="en-US" sz="2800" i="1">
                        <a:latin typeface="Cambria Math" panose="02040503050406030204" pitchFamily="18" charset="0"/>
                      </a:rPr>
                      <m:t>𝑥</m:t>
                    </m:r>
                  </m:oMath>
                </a14:m>
                <a:r>
                  <a:rPr kumimoji="0" lang="en-CA" altLang="en-US" sz="2800" b="0" i="0" u="none" strike="noStrike" cap="none" normalizeH="0" baseline="0" dirty="0" smtClean="0">
                    <a:ln>
                      <a:noFill/>
                    </a:ln>
                    <a:solidFill>
                      <a:srgbClr val="333333"/>
                    </a:solidFill>
                    <a:effectLst/>
                    <a:latin typeface="+mj-lt"/>
                    <a:ea typeface="Times New Roman" pitchFamily="18" charset="0"/>
                    <a:cs typeface="Helvetica"/>
                  </a:rPr>
                  <a:t>+3</a:t>
                </a:r>
                <a:endParaRPr kumimoji="0" lang="en-CA" altLang="en-US" sz="4000" b="0" i="0" u="none" strike="noStrike" cap="none" normalizeH="0" baseline="0" dirty="0" smtClean="0">
                  <a:ln>
                    <a:noFill/>
                  </a:ln>
                  <a:solidFill>
                    <a:schemeClr val="tx1"/>
                  </a:solidFill>
                  <a:effectLst/>
                  <a:latin typeface="+mj-lt"/>
                  <a:cs typeface="Arial" pitchFamily="34" charset="0"/>
                </a:endParaRPr>
              </a:p>
            </p:txBody>
          </p:sp>
        </mc:Choice>
        <mc:Fallback xmlns="">
          <p:sp>
            <p:nvSpPr>
              <p:cNvPr id="5" name="Rectangle 1"/>
              <p:cNvSpPr>
                <a:spLocks noRot="1" noChangeAspect="1" noMove="1" noResize="1" noEditPoints="1" noAdjustHandles="1" noChangeArrowheads="1" noChangeShapeType="1" noTextEdit="1"/>
              </p:cNvSpPr>
              <p:nvPr/>
            </p:nvSpPr>
            <p:spPr bwMode="auto">
              <a:xfrm>
                <a:off x="3275856" y="1628800"/>
                <a:ext cx="1656184" cy="523220"/>
              </a:xfrm>
              <a:prstGeom prst="rect">
                <a:avLst/>
              </a:prstGeom>
              <a:blipFill rotWithShape="1">
                <a:blip r:embed="rId3"/>
                <a:stretch>
                  <a:fillRect t="-9302" b="-33721"/>
                </a:stretch>
              </a:blip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en-CA">
                    <a:noFill/>
                  </a:rPr>
                  <a:t> </a:t>
                </a:r>
              </a:p>
            </p:txBody>
          </p:sp>
        </mc:Fallback>
      </mc:AlternateContent>
    </p:spTree>
    <p:extLst>
      <p:ext uri="{BB962C8B-B14F-4D97-AF65-F5344CB8AC3E}">
        <p14:creationId xmlns:p14="http://schemas.microsoft.com/office/powerpoint/2010/main" val="333842409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Step 4:</a:t>
            </a:r>
            <a:br>
              <a:rPr lang="en-US" dirty="0"/>
            </a:br>
            <a:r>
              <a:rPr lang="en-US" dirty="0"/>
              <a:t>Draw the Axis</a:t>
            </a:r>
            <a:endParaRPr lang="en-CA" dirty="0"/>
          </a:p>
        </p:txBody>
      </p:sp>
      <p:sp>
        <p:nvSpPr>
          <p:cNvPr id="3" name="Content Placeholder 2"/>
          <p:cNvSpPr>
            <a:spLocks noGrp="1"/>
          </p:cNvSpPr>
          <p:nvPr>
            <p:ph idx="1"/>
          </p:nvPr>
        </p:nvSpPr>
        <p:spPr/>
        <p:txBody>
          <a:bodyPr>
            <a:normAutofit/>
          </a:bodyPr>
          <a:lstStyle/>
          <a:p>
            <a:pPr lvl="1">
              <a:buFont typeface="Arial" panose="020B0604020202020204" pitchFamily="34" charset="0"/>
              <a:buChar char="•"/>
            </a:pPr>
            <a:r>
              <a:rPr lang="en-CA" i="1" dirty="0" smtClean="0"/>
              <a:t>Finding the Origin</a:t>
            </a:r>
          </a:p>
          <a:p>
            <a:pPr lvl="2"/>
            <a:r>
              <a:rPr lang="en-CA" sz="2800" dirty="0" smtClean="0"/>
              <a:t>Mark a point 17 lines down  </a:t>
            </a:r>
            <a:r>
              <a:rPr lang="en-CA" sz="2800" dirty="0"/>
              <a:t>from the top </a:t>
            </a:r>
            <a:r>
              <a:rPr lang="en-CA" sz="2800" dirty="0" smtClean="0"/>
              <a:t>and </a:t>
            </a:r>
            <a:r>
              <a:rPr lang="en-CA" sz="2800" dirty="0"/>
              <a:t>6 lines </a:t>
            </a:r>
            <a:r>
              <a:rPr lang="en-CA" sz="2800" dirty="0" smtClean="0"/>
              <a:t>to the right of the left edge of your page. </a:t>
            </a:r>
            <a:endParaRPr lang="en-CA" sz="2800" dirty="0" smtClean="0"/>
          </a:p>
          <a:p>
            <a:pPr lvl="2"/>
            <a:r>
              <a:rPr lang="en-CA" sz="2800" dirty="0"/>
              <a:t>L</a:t>
            </a:r>
            <a:r>
              <a:rPr lang="en-CA" sz="2800" dirty="0" smtClean="0"/>
              <a:t>abel </a:t>
            </a:r>
            <a:r>
              <a:rPr lang="en-CA" sz="2800" dirty="0"/>
              <a:t>this point 0 – this is your </a:t>
            </a:r>
            <a:r>
              <a:rPr lang="en-CA" sz="2800" b="1" dirty="0"/>
              <a:t>origin point</a:t>
            </a:r>
            <a:r>
              <a:rPr lang="en-CA" sz="2800" dirty="0"/>
              <a:t>.</a:t>
            </a:r>
          </a:p>
          <a:p>
            <a:endParaRPr lang="en-CA" dirty="0"/>
          </a:p>
        </p:txBody>
      </p:sp>
    </p:spTree>
    <p:extLst>
      <p:ext uri="{BB962C8B-B14F-4D97-AF65-F5344CB8AC3E}">
        <p14:creationId xmlns:p14="http://schemas.microsoft.com/office/powerpoint/2010/main" val="355068037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Step 4:</a:t>
            </a:r>
            <a:br>
              <a:rPr lang="en-US" dirty="0"/>
            </a:br>
            <a:r>
              <a:rPr lang="en-US" dirty="0"/>
              <a:t>Draw the Axis</a:t>
            </a:r>
            <a:endParaRPr lang="en-CA" dirty="0"/>
          </a:p>
        </p:txBody>
      </p:sp>
      <p:sp>
        <p:nvSpPr>
          <p:cNvPr id="3" name="Content Placeholder 2"/>
          <p:cNvSpPr>
            <a:spLocks noGrp="1"/>
          </p:cNvSpPr>
          <p:nvPr>
            <p:ph idx="1"/>
          </p:nvPr>
        </p:nvSpPr>
        <p:spPr/>
        <p:txBody>
          <a:bodyPr/>
          <a:lstStyle/>
          <a:p>
            <a:pPr marL="342900" lvl="1" indent="-342900">
              <a:buFont typeface="Arial" panose="020B0604020202020204" pitchFamily="34" charset="0"/>
              <a:buChar char="•"/>
            </a:pPr>
            <a:r>
              <a:rPr lang="en-CA" i="1" dirty="0"/>
              <a:t>Draw the vertical axis of your graph</a:t>
            </a:r>
            <a:r>
              <a:rPr lang="en-CA" i="1" dirty="0" smtClean="0"/>
              <a:t>.</a:t>
            </a:r>
            <a:endParaRPr lang="en-CA" dirty="0" smtClean="0"/>
          </a:p>
          <a:p>
            <a:pPr marL="742950" lvl="2" indent="-342900"/>
            <a:r>
              <a:rPr lang="en-CA" sz="2800" dirty="0" smtClean="0"/>
              <a:t>Draw </a:t>
            </a:r>
            <a:r>
              <a:rPr lang="en-CA" sz="2800" dirty="0"/>
              <a:t>a </a:t>
            </a:r>
            <a:r>
              <a:rPr lang="en-CA" sz="2800" dirty="0" smtClean="0"/>
              <a:t>line from the </a:t>
            </a:r>
            <a:r>
              <a:rPr lang="en-CA" sz="2800" b="1" dirty="0" smtClean="0"/>
              <a:t>origin</a:t>
            </a:r>
            <a:r>
              <a:rPr lang="en-CA" sz="2800" dirty="0" smtClean="0"/>
              <a:t> </a:t>
            </a:r>
            <a:r>
              <a:rPr lang="en-CA" sz="2800" dirty="0"/>
              <a:t>straight </a:t>
            </a:r>
            <a:r>
              <a:rPr lang="en-CA" sz="2800" dirty="0" smtClean="0"/>
              <a:t>up.</a:t>
            </a:r>
          </a:p>
          <a:p>
            <a:pPr marL="742950" lvl="2" indent="-342900"/>
            <a:r>
              <a:rPr lang="en-US" sz="2800" dirty="0" smtClean="0"/>
              <a:t>Use a ruler to keep it neat</a:t>
            </a:r>
            <a:endParaRPr lang="en-CA" sz="2800" dirty="0" smtClean="0"/>
          </a:p>
          <a:p>
            <a:pPr marL="742950" lvl="2" indent="-342900"/>
            <a:r>
              <a:rPr lang="en-CA" sz="2800" dirty="0" smtClean="0"/>
              <a:t>Leave 3 </a:t>
            </a:r>
            <a:r>
              <a:rPr lang="en-CA" sz="2800" dirty="0"/>
              <a:t>lines from the top not marked.</a:t>
            </a:r>
          </a:p>
          <a:p>
            <a:endParaRPr lang="en-CA" dirty="0"/>
          </a:p>
        </p:txBody>
      </p:sp>
    </p:spTree>
    <p:extLst>
      <p:ext uri="{BB962C8B-B14F-4D97-AF65-F5344CB8AC3E}">
        <p14:creationId xmlns:p14="http://schemas.microsoft.com/office/powerpoint/2010/main" val="102670760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Step </a:t>
            </a:r>
            <a:r>
              <a:rPr lang="en-US" dirty="0" smtClean="0"/>
              <a:t>4:</a:t>
            </a:r>
            <a:r>
              <a:rPr lang="en-US" dirty="0"/>
              <a:t/>
            </a:r>
            <a:br>
              <a:rPr lang="en-US" dirty="0"/>
            </a:br>
            <a:r>
              <a:rPr lang="en-US" dirty="0" smtClean="0"/>
              <a:t>Draw the Axis</a:t>
            </a:r>
            <a:endParaRPr lang="en-CA" dirty="0"/>
          </a:p>
        </p:txBody>
      </p:sp>
      <p:sp>
        <p:nvSpPr>
          <p:cNvPr id="3" name="Content Placeholder 2"/>
          <p:cNvSpPr>
            <a:spLocks noGrp="1"/>
          </p:cNvSpPr>
          <p:nvPr>
            <p:ph idx="1"/>
          </p:nvPr>
        </p:nvSpPr>
        <p:spPr/>
        <p:txBody>
          <a:bodyPr>
            <a:normAutofit/>
          </a:bodyPr>
          <a:lstStyle/>
          <a:p>
            <a:r>
              <a:rPr lang="en-CA" sz="2800" i="1" dirty="0" smtClean="0"/>
              <a:t>Draw the horizontal axis of your graph.</a:t>
            </a:r>
          </a:p>
          <a:p>
            <a:pPr lvl="1">
              <a:buFont typeface="Arial" panose="020B0604020202020204" pitchFamily="34" charset="0"/>
              <a:buChar char="•"/>
            </a:pPr>
            <a:r>
              <a:rPr lang="en-CA" dirty="0"/>
              <a:t>D</a:t>
            </a:r>
            <a:r>
              <a:rPr lang="en-CA" dirty="0" smtClean="0"/>
              <a:t>raw </a:t>
            </a:r>
            <a:r>
              <a:rPr lang="en-CA" dirty="0"/>
              <a:t>a horizontal line </a:t>
            </a:r>
            <a:r>
              <a:rPr lang="en-CA" dirty="0" smtClean="0"/>
              <a:t>12 grid lines to the right from the origin. </a:t>
            </a:r>
          </a:p>
          <a:p>
            <a:pPr lvl="1">
              <a:buFont typeface="Arial" panose="020B0604020202020204" pitchFamily="34" charset="0"/>
              <a:buChar char="•"/>
            </a:pPr>
            <a:r>
              <a:rPr lang="en-CA" dirty="0" smtClean="0"/>
              <a:t>Use a ruler to keep it neat.</a:t>
            </a:r>
            <a:endParaRPr lang="en-CA" dirty="0"/>
          </a:p>
          <a:p>
            <a:pPr marL="457200" lvl="1" indent="0">
              <a:buNone/>
            </a:pPr>
            <a:endParaRPr lang="en-CA" i="1" dirty="0" smtClean="0"/>
          </a:p>
          <a:p>
            <a:endParaRPr lang="en-CA" dirty="0"/>
          </a:p>
        </p:txBody>
      </p:sp>
    </p:spTree>
    <p:extLst>
      <p:ext uri="{BB962C8B-B14F-4D97-AF65-F5344CB8AC3E}">
        <p14:creationId xmlns:p14="http://schemas.microsoft.com/office/powerpoint/2010/main" val="300947983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Step 4:</a:t>
            </a:r>
            <a:br>
              <a:rPr lang="en-US" dirty="0"/>
            </a:br>
            <a:r>
              <a:rPr lang="en-US" dirty="0"/>
              <a:t>Draw the Axis</a:t>
            </a:r>
            <a:endParaRPr lang="en-CA" dirty="0"/>
          </a:p>
        </p:txBody>
      </p:sp>
      <p:sp>
        <p:nvSpPr>
          <p:cNvPr id="3" name="Content Placeholder 2"/>
          <p:cNvSpPr>
            <a:spLocks noGrp="1"/>
          </p:cNvSpPr>
          <p:nvPr>
            <p:ph idx="1"/>
          </p:nvPr>
        </p:nvSpPr>
        <p:spPr/>
        <p:txBody>
          <a:bodyPr/>
          <a:lstStyle/>
          <a:p>
            <a:r>
              <a:rPr lang="en-US" sz="2800" i="1" dirty="0" smtClean="0"/>
              <a:t>Numbering your horizontal and vertical axis. </a:t>
            </a:r>
            <a:endParaRPr lang="en-CA" sz="2800" i="1" dirty="0" smtClean="0"/>
          </a:p>
          <a:p>
            <a:pPr lvl="1">
              <a:buFont typeface="Arial" panose="020B0604020202020204" pitchFamily="34" charset="0"/>
              <a:buChar char="•"/>
            </a:pPr>
            <a:r>
              <a:rPr lang="en-CA" dirty="0"/>
              <a:t>N</a:t>
            </a:r>
            <a:r>
              <a:rPr lang="en-CA" dirty="0" smtClean="0"/>
              <a:t>umber </a:t>
            </a:r>
            <a:r>
              <a:rPr lang="en-CA" dirty="0"/>
              <a:t>each </a:t>
            </a:r>
            <a:r>
              <a:rPr lang="en-CA" dirty="0" smtClean="0"/>
              <a:t>grid line </a:t>
            </a:r>
            <a:r>
              <a:rPr lang="en-CA" dirty="0"/>
              <a:t>going </a:t>
            </a:r>
            <a:r>
              <a:rPr lang="en-CA" b="1" dirty="0"/>
              <a:t>up</a:t>
            </a:r>
            <a:r>
              <a:rPr lang="en-CA" dirty="0"/>
              <a:t> from the origin from </a:t>
            </a:r>
            <a:r>
              <a:rPr lang="en-CA" b="1" dirty="0"/>
              <a:t>1 </a:t>
            </a:r>
            <a:r>
              <a:rPr lang="en-CA" b="1" dirty="0" smtClean="0"/>
              <a:t>to 13</a:t>
            </a:r>
            <a:r>
              <a:rPr lang="en-CA" dirty="0" smtClean="0"/>
              <a:t>. </a:t>
            </a:r>
            <a:endParaRPr lang="en-CA" dirty="0"/>
          </a:p>
          <a:p>
            <a:pPr lvl="1">
              <a:buFont typeface="Arial" panose="020B0604020202020204" pitchFamily="34" charset="0"/>
              <a:buChar char="•"/>
            </a:pPr>
            <a:r>
              <a:rPr lang="en-CA" dirty="0" smtClean="0"/>
              <a:t>Number each grid line to the </a:t>
            </a:r>
            <a:r>
              <a:rPr lang="en-CA" b="1" dirty="0" smtClean="0"/>
              <a:t>right</a:t>
            </a:r>
            <a:r>
              <a:rPr lang="en-CA" dirty="0" smtClean="0"/>
              <a:t> of the origin     </a:t>
            </a:r>
            <a:r>
              <a:rPr lang="en-CA" b="1" dirty="0" smtClean="0"/>
              <a:t>1 to 5</a:t>
            </a:r>
            <a:r>
              <a:rPr lang="en-CA" dirty="0" smtClean="0"/>
              <a:t>. </a:t>
            </a:r>
            <a:endParaRPr lang="en-CA" dirty="0"/>
          </a:p>
          <a:p>
            <a:pPr marL="0" indent="0">
              <a:buNone/>
            </a:pPr>
            <a:endParaRPr lang="en-CA" dirty="0"/>
          </a:p>
        </p:txBody>
      </p:sp>
    </p:spTree>
    <p:extLst>
      <p:ext uri="{BB962C8B-B14F-4D97-AF65-F5344CB8AC3E}">
        <p14:creationId xmlns:p14="http://schemas.microsoft.com/office/powerpoint/2010/main" val="415786964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Step 4:</a:t>
            </a:r>
            <a:br>
              <a:rPr lang="en-US" dirty="0"/>
            </a:br>
            <a:r>
              <a:rPr lang="en-US" dirty="0" smtClean="0"/>
              <a:t>Draw </a:t>
            </a:r>
            <a:r>
              <a:rPr lang="en-US" dirty="0"/>
              <a:t>the Axis</a:t>
            </a:r>
            <a:endParaRPr lang="en-CA" dirty="0"/>
          </a:p>
        </p:txBody>
      </p:sp>
      <p:sp>
        <p:nvSpPr>
          <p:cNvPr id="3" name="Content Placeholder 2"/>
          <p:cNvSpPr>
            <a:spLocks noGrp="1"/>
          </p:cNvSpPr>
          <p:nvPr>
            <p:ph idx="1"/>
          </p:nvPr>
        </p:nvSpPr>
        <p:spPr/>
        <p:txBody>
          <a:bodyPr/>
          <a:lstStyle/>
          <a:p>
            <a:r>
              <a:rPr lang="en-US" sz="2800" i="1" dirty="0" smtClean="0"/>
              <a:t>Label your vertical and horizontal axis.</a:t>
            </a:r>
          </a:p>
          <a:p>
            <a:pPr marL="742950" lvl="2" indent="-342900"/>
            <a:r>
              <a:rPr lang="en-CA" sz="2800" dirty="0"/>
              <a:t>Label the vertical axis the </a:t>
            </a:r>
            <a:r>
              <a:rPr lang="en-CA" sz="2800" b="1" dirty="0" smtClean="0"/>
              <a:t>Output</a:t>
            </a:r>
            <a:r>
              <a:rPr lang="en-CA" sz="2800" dirty="0" smtClean="0"/>
              <a:t> </a:t>
            </a:r>
            <a:r>
              <a:rPr lang="en-CA" sz="2800" dirty="0"/>
              <a:t>and the horizontal axis the </a:t>
            </a:r>
            <a:r>
              <a:rPr lang="en-CA" sz="2800" b="1" dirty="0"/>
              <a:t>Input</a:t>
            </a:r>
            <a:r>
              <a:rPr lang="en-CA" sz="2800" dirty="0"/>
              <a:t>.</a:t>
            </a:r>
          </a:p>
          <a:p>
            <a:pPr marL="0" indent="0">
              <a:buNone/>
            </a:pPr>
            <a:endParaRPr lang="en-US" i="1" dirty="0" smtClean="0"/>
          </a:p>
        </p:txBody>
      </p:sp>
    </p:spTree>
    <p:extLst>
      <p:ext uri="{BB962C8B-B14F-4D97-AF65-F5344CB8AC3E}">
        <p14:creationId xmlns:p14="http://schemas.microsoft.com/office/powerpoint/2010/main" val="209441475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Step </a:t>
            </a:r>
            <a:r>
              <a:rPr lang="en-US" dirty="0" smtClean="0"/>
              <a:t>5:</a:t>
            </a:r>
            <a:r>
              <a:rPr lang="en-US" dirty="0"/>
              <a:t/>
            </a:r>
            <a:br>
              <a:rPr lang="en-US" dirty="0"/>
            </a:br>
            <a:r>
              <a:rPr lang="en-US" dirty="0" smtClean="0"/>
              <a:t>Plot the Data Points</a:t>
            </a:r>
            <a:endParaRPr lang="en-CA" dirty="0"/>
          </a:p>
        </p:txBody>
      </p:sp>
      <p:sp>
        <p:nvSpPr>
          <p:cNvPr id="3" name="Content Placeholder 2"/>
          <p:cNvSpPr>
            <a:spLocks noGrp="1"/>
          </p:cNvSpPr>
          <p:nvPr>
            <p:ph idx="1"/>
          </p:nvPr>
        </p:nvSpPr>
        <p:spPr/>
        <p:txBody>
          <a:bodyPr/>
          <a:lstStyle/>
          <a:p>
            <a:r>
              <a:rPr lang="en-US" sz="2800" i="1" dirty="0" smtClean="0"/>
              <a:t>Plot the first data point</a:t>
            </a:r>
          </a:p>
          <a:p>
            <a:pPr lvl="1">
              <a:buFont typeface="Arial" panose="020B0604020202020204" pitchFamily="34" charset="0"/>
              <a:buChar char="•"/>
            </a:pPr>
            <a:r>
              <a:rPr lang="en-US" dirty="0" smtClean="0"/>
              <a:t>You </a:t>
            </a:r>
            <a:r>
              <a:rPr lang="en-US" dirty="0" smtClean="0"/>
              <a:t>will plot the first data point (1,5) from the table.</a:t>
            </a:r>
            <a:endParaRPr lang="en-CA" dirty="0" smtClean="0"/>
          </a:p>
          <a:p>
            <a:pPr lvl="1">
              <a:buFont typeface="Arial" panose="020B0604020202020204" pitchFamily="34" charset="0"/>
              <a:buChar char="•"/>
            </a:pPr>
            <a:r>
              <a:rPr lang="en-CA" dirty="0" smtClean="0"/>
              <a:t>Starting at the origin go one line to the right then 5 lines up on your graph</a:t>
            </a:r>
            <a:r>
              <a:rPr lang="en-CA" dirty="0" smtClean="0"/>
              <a:t>. </a:t>
            </a:r>
          </a:p>
          <a:p>
            <a:pPr lvl="1">
              <a:buFont typeface="Arial" panose="020B0604020202020204" pitchFamily="34" charset="0"/>
              <a:buChar char="•"/>
            </a:pPr>
            <a:r>
              <a:rPr lang="en-CA" dirty="0" smtClean="0"/>
              <a:t>Place </a:t>
            </a:r>
            <a:r>
              <a:rPr lang="en-CA" dirty="0"/>
              <a:t>a small dot there with your HB pencil.</a:t>
            </a:r>
          </a:p>
          <a:p>
            <a:pPr lvl="1"/>
            <a:endParaRPr lang="en-CA" dirty="0"/>
          </a:p>
        </p:txBody>
      </p:sp>
    </p:spTree>
    <p:extLst>
      <p:ext uri="{BB962C8B-B14F-4D97-AF65-F5344CB8AC3E}">
        <p14:creationId xmlns:p14="http://schemas.microsoft.com/office/powerpoint/2010/main" val="396668741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Step 5:</a:t>
            </a:r>
            <a:br>
              <a:rPr lang="en-US" dirty="0"/>
            </a:br>
            <a:r>
              <a:rPr lang="en-US" dirty="0"/>
              <a:t>Plot the Data Points</a:t>
            </a:r>
            <a:endParaRPr lang="en-CA" dirty="0"/>
          </a:p>
        </p:txBody>
      </p:sp>
      <p:sp>
        <p:nvSpPr>
          <p:cNvPr id="3" name="Content Placeholder 2"/>
          <p:cNvSpPr>
            <a:spLocks noGrp="1"/>
          </p:cNvSpPr>
          <p:nvPr>
            <p:ph idx="1"/>
          </p:nvPr>
        </p:nvSpPr>
        <p:spPr/>
        <p:txBody>
          <a:bodyPr>
            <a:normAutofit/>
          </a:bodyPr>
          <a:lstStyle/>
          <a:p>
            <a:r>
              <a:rPr lang="en-CA" sz="2800" i="1" dirty="0" smtClean="0"/>
              <a:t>Plot </a:t>
            </a:r>
            <a:r>
              <a:rPr lang="en-CA" sz="2800" i="1" dirty="0" smtClean="0"/>
              <a:t>the second </a:t>
            </a:r>
            <a:r>
              <a:rPr lang="en-CA" sz="2800" i="1" dirty="0" smtClean="0"/>
              <a:t>data </a:t>
            </a:r>
            <a:r>
              <a:rPr lang="en-CA" sz="2800" i="1" dirty="0" smtClean="0"/>
              <a:t>points from your table</a:t>
            </a:r>
            <a:r>
              <a:rPr lang="en-CA" sz="2800" i="1" dirty="0" smtClean="0"/>
              <a:t>.</a:t>
            </a:r>
          </a:p>
          <a:p>
            <a:pPr lvl="1">
              <a:buFont typeface="Arial" panose="020B0604020202020204" pitchFamily="34" charset="0"/>
              <a:buChar char="•"/>
            </a:pPr>
            <a:r>
              <a:rPr lang="en-US" dirty="0" smtClean="0"/>
              <a:t>You will not plot the second data point (2,7) from your table.</a:t>
            </a:r>
            <a:endParaRPr lang="en-CA" dirty="0" smtClean="0"/>
          </a:p>
          <a:p>
            <a:pPr lvl="1">
              <a:buFont typeface="Arial" panose="020B0604020202020204" pitchFamily="34" charset="0"/>
              <a:buChar char="•"/>
            </a:pPr>
            <a:r>
              <a:rPr lang="en-CA" dirty="0"/>
              <a:t>G</a:t>
            </a:r>
            <a:r>
              <a:rPr lang="en-CA" dirty="0" smtClean="0"/>
              <a:t>o over 2 lines to the right then 7 up from the origin. </a:t>
            </a:r>
            <a:endParaRPr lang="en-CA" dirty="0"/>
          </a:p>
          <a:p>
            <a:pPr lvl="1">
              <a:buFont typeface="Arial" panose="020B0604020202020204" pitchFamily="34" charset="0"/>
              <a:buChar char="•"/>
            </a:pPr>
            <a:r>
              <a:rPr lang="en-CA" dirty="0" smtClean="0"/>
              <a:t>Place </a:t>
            </a:r>
            <a:r>
              <a:rPr lang="en-CA" dirty="0"/>
              <a:t>a small dot here with your pencil. </a:t>
            </a:r>
          </a:p>
        </p:txBody>
      </p:sp>
    </p:spTree>
    <p:extLst>
      <p:ext uri="{BB962C8B-B14F-4D97-AF65-F5344CB8AC3E}">
        <p14:creationId xmlns:p14="http://schemas.microsoft.com/office/powerpoint/2010/main" val="72908738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Step 5:</a:t>
            </a:r>
            <a:br>
              <a:rPr lang="en-US" dirty="0"/>
            </a:br>
            <a:r>
              <a:rPr lang="en-US" dirty="0"/>
              <a:t>Plot the Data Points</a:t>
            </a:r>
            <a:endParaRPr lang="en-CA" dirty="0"/>
          </a:p>
        </p:txBody>
      </p:sp>
      <p:sp>
        <p:nvSpPr>
          <p:cNvPr id="3" name="Content Placeholder 2"/>
          <p:cNvSpPr>
            <a:spLocks noGrp="1"/>
          </p:cNvSpPr>
          <p:nvPr>
            <p:ph idx="1"/>
          </p:nvPr>
        </p:nvSpPr>
        <p:spPr/>
        <p:txBody>
          <a:bodyPr/>
          <a:lstStyle/>
          <a:p>
            <a:pPr marL="342900" lvl="1" indent="-342900">
              <a:buFont typeface="Arial" panose="020B0604020202020204" pitchFamily="34" charset="0"/>
              <a:buChar char="•"/>
            </a:pPr>
            <a:r>
              <a:rPr lang="en-CA" i="1" dirty="0"/>
              <a:t>Plot the </a:t>
            </a:r>
            <a:r>
              <a:rPr lang="en-CA" i="1" dirty="0" smtClean="0"/>
              <a:t>remaining data </a:t>
            </a:r>
            <a:r>
              <a:rPr lang="en-CA" i="1" dirty="0"/>
              <a:t>points from your table</a:t>
            </a:r>
            <a:r>
              <a:rPr lang="en-CA" i="1" dirty="0" smtClean="0"/>
              <a:t>.</a:t>
            </a:r>
            <a:endParaRPr lang="en-CA" dirty="0" smtClean="0"/>
          </a:p>
          <a:p>
            <a:pPr marL="742950" lvl="2" indent="-342900"/>
            <a:r>
              <a:rPr lang="en-CA" sz="2800" dirty="0" smtClean="0"/>
              <a:t>Plot </a:t>
            </a:r>
            <a:r>
              <a:rPr lang="en-CA" sz="2800" dirty="0"/>
              <a:t>point 3 to 5 off your table of values.</a:t>
            </a:r>
          </a:p>
          <a:p>
            <a:endParaRPr lang="en-CA" dirty="0"/>
          </a:p>
        </p:txBody>
      </p:sp>
    </p:spTree>
    <p:extLst>
      <p:ext uri="{BB962C8B-B14F-4D97-AF65-F5344CB8AC3E}">
        <p14:creationId xmlns:p14="http://schemas.microsoft.com/office/powerpoint/2010/main" val="265824449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Step </a:t>
            </a:r>
            <a:r>
              <a:rPr lang="en-US" dirty="0" smtClean="0"/>
              <a:t>6:</a:t>
            </a:r>
            <a:r>
              <a:rPr lang="en-US" dirty="0"/>
              <a:t/>
            </a:r>
            <a:br>
              <a:rPr lang="en-US" dirty="0"/>
            </a:br>
            <a:r>
              <a:rPr lang="en-US" dirty="0" smtClean="0"/>
              <a:t>Connect you Data Points</a:t>
            </a:r>
            <a:endParaRPr lang="en-CA" dirty="0"/>
          </a:p>
        </p:txBody>
      </p:sp>
      <p:sp>
        <p:nvSpPr>
          <p:cNvPr id="3" name="Content Placeholder 2"/>
          <p:cNvSpPr>
            <a:spLocks noGrp="1"/>
          </p:cNvSpPr>
          <p:nvPr>
            <p:ph idx="1"/>
          </p:nvPr>
        </p:nvSpPr>
        <p:spPr/>
        <p:txBody>
          <a:bodyPr>
            <a:normAutofit/>
          </a:bodyPr>
          <a:lstStyle/>
          <a:p>
            <a:pPr lvl="1">
              <a:buFont typeface="Arial" panose="020B0604020202020204" pitchFamily="34" charset="0"/>
              <a:buChar char="•"/>
            </a:pPr>
            <a:r>
              <a:rPr lang="en-CA" dirty="0" smtClean="0"/>
              <a:t>Take </a:t>
            </a:r>
            <a:r>
              <a:rPr lang="en-CA" dirty="0"/>
              <a:t>your ruler</a:t>
            </a:r>
          </a:p>
          <a:p>
            <a:pPr lvl="1">
              <a:buFont typeface="Arial" panose="020B0604020202020204" pitchFamily="34" charset="0"/>
              <a:buChar char="•"/>
            </a:pPr>
            <a:r>
              <a:rPr lang="en-CA" dirty="0"/>
              <a:t>Lay the ruler along the data points.</a:t>
            </a:r>
          </a:p>
          <a:p>
            <a:pPr lvl="1">
              <a:buFont typeface="Arial" panose="020B0604020202020204" pitchFamily="34" charset="0"/>
              <a:buChar char="•"/>
            </a:pPr>
            <a:r>
              <a:rPr lang="en-CA" dirty="0" smtClean="0"/>
              <a:t>Use </a:t>
            </a:r>
            <a:r>
              <a:rPr lang="en-CA" dirty="0"/>
              <a:t>your ruler to draw a line connecting the data points</a:t>
            </a:r>
            <a:r>
              <a:rPr lang="en-CA" dirty="0" smtClean="0"/>
              <a:t>.</a:t>
            </a:r>
          </a:p>
          <a:p>
            <a:endParaRPr lang="en-CA" dirty="0"/>
          </a:p>
        </p:txBody>
      </p:sp>
    </p:spTree>
    <p:extLst>
      <p:ext uri="{BB962C8B-B14F-4D97-AF65-F5344CB8AC3E}">
        <p14:creationId xmlns:p14="http://schemas.microsoft.com/office/powerpoint/2010/main" val="377982567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marL="0" indent="0" algn="ctr">
              <a:buNone/>
            </a:pPr>
            <a:r>
              <a:rPr lang="en-US" sz="3600" dirty="0"/>
              <a:t> The Steps to Graph </a:t>
            </a:r>
            <a:r>
              <a:rPr lang="en-US" sz="3600" dirty="0" smtClean="0"/>
              <a:t>an </a:t>
            </a:r>
            <a:r>
              <a:rPr lang="en-US" sz="3600" dirty="0"/>
              <a:t>E</a:t>
            </a:r>
            <a:r>
              <a:rPr lang="en-US" sz="3600" dirty="0" smtClean="0"/>
              <a:t>xpression</a:t>
            </a:r>
            <a:r>
              <a:rPr lang="en-US" sz="3600" dirty="0"/>
              <a:t>.</a:t>
            </a:r>
          </a:p>
          <a:p>
            <a:pPr marL="914400" lvl="1" indent="-457200">
              <a:buFont typeface="+mj-lt"/>
              <a:buAutoNum type="arabicPeriod"/>
            </a:pPr>
            <a:r>
              <a:rPr lang="en-US" dirty="0" smtClean="0"/>
              <a:t>Gather your Supplies</a:t>
            </a:r>
            <a:endParaRPr lang="en-US" dirty="0"/>
          </a:p>
          <a:p>
            <a:pPr marL="914400" lvl="1" indent="-457200">
              <a:buFont typeface="+mj-lt"/>
              <a:buAutoNum type="arabicPeriod"/>
            </a:pPr>
            <a:r>
              <a:rPr lang="en-US" dirty="0" smtClean="0"/>
              <a:t>Build a </a:t>
            </a:r>
            <a:r>
              <a:rPr lang="en-US" dirty="0" smtClean="0"/>
              <a:t>table </a:t>
            </a:r>
            <a:r>
              <a:rPr lang="en-US" dirty="0"/>
              <a:t>of </a:t>
            </a:r>
            <a:r>
              <a:rPr lang="en-US" dirty="0" smtClean="0"/>
              <a:t>values</a:t>
            </a:r>
            <a:endParaRPr lang="en-US" dirty="0"/>
          </a:p>
          <a:p>
            <a:pPr marL="914400" lvl="1" indent="-457200">
              <a:buFont typeface="+mj-lt"/>
              <a:buAutoNum type="arabicPeriod"/>
            </a:pPr>
            <a:r>
              <a:rPr lang="en-US" dirty="0" smtClean="0"/>
              <a:t>Calculate the output</a:t>
            </a:r>
          </a:p>
          <a:p>
            <a:pPr marL="914400" lvl="1" indent="-457200">
              <a:buFont typeface="+mj-lt"/>
              <a:buAutoNum type="arabicPeriod"/>
            </a:pPr>
            <a:r>
              <a:rPr lang="en-US" dirty="0" smtClean="0"/>
              <a:t>Draw the axis</a:t>
            </a:r>
          </a:p>
          <a:p>
            <a:pPr marL="914400" lvl="1" indent="-457200">
              <a:buFont typeface="+mj-lt"/>
              <a:buAutoNum type="arabicPeriod"/>
            </a:pPr>
            <a:r>
              <a:rPr lang="en-US" dirty="0" smtClean="0"/>
              <a:t>Plot the data points</a:t>
            </a:r>
          </a:p>
          <a:p>
            <a:pPr marL="914400" lvl="1" indent="-457200">
              <a:buFont typeface="+mj-lt"/>
              <a:buAutoNum type="arabicPeriod"/>
            </a:pPr>
            <a:r>
              <a:rPr lang="en-US" dirty="0" smtClean="0"/>
              <a:t>Connect  your data points</a:t>
            </a:r>
            <a:endParaRPr lang="en-CA" dirty="0"/>
          </a:p>
        </p:txBody>
      </p:sp>
    </p:spTree>
    <p:extLst>
      <p:ext uri="{BB962C8B-B14F-4D97-AF65-F5344CB8AC3E}">
        <p14:creationId xmlns:p14="http://schemas.microsoft.com/office/powerpoint/2010/main" val="291928412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Final Graph of Expression</a:t>
            </a:r>
            <a:endParaRPr lang="en-CA" dirty="0"/>
          </a:p>
        </p:txBody>
      </p:sp>
      <mc:AlternateContent xmlns:mc="http://schemas.openxmlformats.org/markup-compatibility/2006" xmlns:a14="http://schemas.microsoft.com/office/drawing/2010/main">
        <mc:Choice Requires="a14">
          <p:sp>
            <p:nvSpPr>
              <p:cNvPr id="5" name="Rectangle 4"/>
              <p:cNvSpPr/>
              <p:nvPr/>
            </p:nvSpPr>
            <p:spPr>
              <a:xfrm>
                <a:off x="3275856" y="1124744"/>
                <a:ext cx="2310989" cy="769441"/>
              </a:xfrm>
              <a:prstGeom prst="rect">
                <a:avLst/>
              </a:prstGeom>
            </p:spPr>
            <p:txBody>
              <a:bodyPr wrap="square">
                <a:spAutoFit/>
              </a:bodyPr>
              <a:lstStyle/>
              <a:p>
                <a:pPr lvl="0" algn="ctr" fontAlgn="base">
                  <a:spcBef>
                    <a:spcPct val="0"/>
                  </a:spcBef>
                  <a:spcAft>
                    <a:spcPct val="0"/>
                  </a:spcAft>
                </a:pPr>
                <a:r>
                  <a:rPr lang="en-CA" altLang="en-US" sz="4400" dirty="0">
                    <a:solidFill>
                      <a:srgbClr val="333333"/>
                    </a:solidFill>
                    <a:ea typeface="Times New Roman" pitchFamily="18" charset="0"/>
                    <a:cs typeface="Helvetica"/>
                  </a:rPr>
                  <a:t>2</a:t>
                </a:r>
                <a14:m>
                  <m:oMath xmlns:m="http://schemas.openxmlformats.org/officeDocument/2006/math">
                    <m:r>
                      <a:rPr lang="en-US" sz="4400" i="1">
                        <a:latin typeface="Cambria Math" panose="02040503050406030204" pitchFamily="18" charset="0"/>
                      </a:rPr>
                      <m:t>𝑥</m:t>
                    </m:r>
                  </m:oMath>
                </a14:m>
                <a:r>
                  <a:rPr lang="en-CA" altLang="en-US" sz="4400" dirty="0">
                    <a:solidFill>
                      <a:srgbClr val="333333"/>
                    </a:solidFill>
                    <a:ea typeface="Times New Roman" pitchFamily="18" charset="0"/>
                    <a:cs typeface="Helvetica"/>
                  </a:rPr>
                  <a:t>+3</a:t>
                </a:r>
                <a:endParaRPr lang="en-CA" altLang="en-US" sz="6000" dirty="0">
                  <a:cs typeface="Arial" pitchFamily="34" charset="0"/>
                </a:endParaRPr>
              </a:p>
            </p:txBody>
          </p:sp>
        </mc:Choice>
        <mc:Fallback xmlns="">
          <p:sp>
            <p:nvSpPr>
              <p:cNvPr id="5" name="Rectangle 4"/>
              <p:cNvSpPr>
                <a:spLocks noRot="1" noChangeAspect="1" noMove="1" noResize="1" noEditPoints="1" noAdjustHandles="1" noChangeArrowheads="1" noChangeShapeType="1" noTextEdit="1"/>
              </p:cNvSpPr>
              <p:nvPr/>
            </p:nvSpPr>
            <p:spPr>
              <a:xfrm>
                <a:off x="3275856" y="1124744"/>
                <a:ext cx="2310989" cy="769441"/>
              </a:xfrm>
              <a:prstGeom prst="rect">
                <a:avLst/>
              </a:prstGeom>
              <a:blipFill rotWithShape="1">
                <a:blip r:embed="rId4"/>
                <a:stretch>
                  <a:fillRect t="-15873" b="-37302"/>
                </a:stretch>
              </a:blipFill>
            </p:spPr>
            <p:txBody>
              <a:bodyPr/>
              <a:lstStyle/>
              <a:p>
                <a:r>
                  <a:rPr lang="en-CA">
                    <a:noFill/>
                  </a:rPr>
                  <a:t> </a:t>
                </a:r>
              </a:p>
            </p:txBody>
          </p:sp>
        </mc:Fallback>
      </mc:AlternateContent>
      <p:pic>
        <p:nvPicPr>
          <p:cNvPr id="1026" name="Picture 2"/>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rot="5400000">
            <a:off x="2118092" y="2472500"/>
            <a:ext cx="4626515" cy="34698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61543367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Step 1: </a:t>
            </a:r>
            <a:br>
              <a:rPr lang="en-US" dirty="0" smtClean="0"/>
            </a:br>
            <a:r>
              <a:rPr lang="en-US" dirty="0" smtClean="0"/>
              <a:t>Gather the Required Supplies</a:t>
            </a:r>
            <a:endParaRPr lang="en-CA" dirty="0"/>
          </a:p>
        </p:txBody>
      </p:sp>
      <p:sp>
        <p:nvSpPr>
          <p:cNvPr id="3" name="Content Placeholder 2"/>
          <p:cNvSpPr>
            <a:spLocks noGrp="1"/>
          </p:cNvSpPr>
          <p:nvPr>
            <p:ph idx="1"/>
          </p:nvPr>
        </p:nvSpPr>
        <p:spPr/>
        <p:txBody>
          <a:bodyPr/>
          <a:lstStyle/>
          <a:p>
            <a:pPr lvl="1">
              <a:buFont typeface="Arial" panose="020B0604020202020204" pitchFamily="34" charset="0"/>
              <a:buChar char="•"/>
            </a:pPr>
            <a:r>
              <a:rPr lang="en-CA" dirty="0" smtClean="0"/>
              <a:t>HB </a:t>
            </a:r>
            <a:r>
              <a:rPr lang="en-CA" dirty="0" smtClean="0"/>
              <a:t>pencil</a:t>
            </a:r>
            <a:endParaRPr lang="en-CA" sz="4000" dirty="0"/>
          </a:p>
          <a:p>
            <a:pPr lvl="1">
              <a:buFont typeface="Arial" panose="020B0604020202020204" pitchFamily="34" charset="0"/>
              <a:buChar char="•"/>
            </a:pPr>
            <a:r>
              <a:rPr lang="en-CA" dirty="0"/>
              <a:t>One sheet of loose-leaf paper</a:t>
            </a:r>
            <a:endParaRPr lang="en-CA" sz="4000" dirty="0"/>
          </a:p>
          <a:p>
            <a:pPr lvl="1">
              <a:buFont typeface="Arial" panose="020B0604020202020204" pitchFamily="34" charset="0"/>
              <a:buChar char="•"/>
            </a:pPr>
            <a:r>
              <a:rPr lang="en-CA" dirty="0"/>
              <a:t>One sheet of graph paper.</a:t>
            </a:r>
            <a:endParaRPr lang="en-CA" sz="4000" dirty="0"/>
          </a:p>
          <a:p>
            <a:pPr lvl="1">
              <a:buFont typeface="Arial" panose="020B0604020202020204" pitchFamily="34" charset="0"/>
              <a:buChar char="•"/>
            </a:pPr>
            <a:r>
              <a:rPr lang="en-CA" dirty="0" smtClean="0"/>
              <a:t>Ruler</a:t>
            </a:r>
            <a:endParaRPr lang="en-CA" sz="4000" dirty="0" smtClean="0"/>
          </a:p>
          <a:p>
            <a:pPr lvl="1">
              <a:buFont typeface="Arial" panose="020B0604020202020204" pitchFamily="34" charset="0"/>
              <a:buChar char="•"/>
            </a:pPr>
            <a:r>
              <a:rPr lang="en-CA" dirty="0" smtClean="0"/>
              <a:t>Calculator (optional</a:t>
            </a:r>
            <a:r>
              <a:rPr lang="en-CA" dirty="0"/>
              <a:t>)</a:t>
            </a:r>
          </a:p>
        </p:txBody>
      </p:sp>
    </p:spTree>
    <p:extLst>
      <p:ext uri="{BB962C8B-B14F-4D97-AF65-F5344CB8AC3E}">
        <p14:creationId xmlns:p14="http://schemas.microsoft.com/office/powerpoint/2010/main" val="174107492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Step2:</a:t>
            </a:r>
            <a:br>
              <a:rPr lang="en-US" dirty="0" smtClean="0"/>
            </a:br>
            <a:r>
              <a:rPr lang="en-US" dirty="0" smtClean="0"/>
              <a:t>Build a Table </a:t>
            </a:r>
            <a:r>
              <a:rPr lang="en-US" dirty="0" smtClean="0"/>
              <a:t>of Values</a:t>
            </a:r>
            <a:endParaRPr lang="en-CA" dirty="0"/>
          </a:p>
        </p:txBody>
      </p:sp>
      <mc:AlternateContent xmlns:mc="http://schemas.openxmlformats.org/markup-compatibility/2006">
        <mc:Choice xmlns:a14="http://schemas.microsoft.com/office/drawing/2010/main" Requires="a14">
          <p:sp>
            <p:nvSpPr>
              <p:cNvPr id="3" name="Content Placeholder 2"/>
              <p:cNvSpPr>
                <a:spLocks noGrp="1"/>
              </p:cNvSpPr>
              <p:nvPr>
                <p:ph idx="1"/>
              </p:nvPr>
            </p:nvSpPr>
            <p:spPr/>
            <p:txBody>
              <a:bodyPr>
                <a:normAutofit/>
              </a:bodyPr>
              <a:lstStyle/>
              <a:p>
                <a:pPr lvl="1">
                  <a:buFont typeface="Arial" panose="020B0604020202020204" pitchFamily="34" charset="0"/>
                  <a:buChar char="•"/>
                </a:pPr>
                <a:r>
                  <a:rPr lang="en-US" dirty="0" smtClean="0"/>
                  <a:t>Grab your loose  leaf paper</a:t>
                </a:r>
                <a:endParaRPr lang="en-CA" dirty="0" smtClean="0"/>
              </a:p>
              <a:p>
                <a:pPr lvl="1">
                  <a:buFont typeface="Arial" panose="020B0604020202020204" pitchFamily="34" charset="0"/>
                  <a:buChar char="•"/>
                </a:pPr>
                <a:r>
                  <a:rPr lang="en-CA" dirty="0" smtClean="0"/>
                  <a:t>Design </a:t>
                </a:r>
                <a:r>
                  <a:rPr lang="en-CA" dirty="0"/>
                  <a:t>a two column </a:t>
                </a:r>
                <a:r>
                  <a:rPr lang="en-CA" dirty="0"/>
                  <a:t>table that goes ¼ of the way across the page and 6 lines </a:t>
                </a:r>
                <a:r>
                  <a:rPr lang="en-CA" dirty="0" smtClean="0"/>
                  <a:t>down. </a:t>
                </a:r>
                <a:endParaRPr lang="en-CA" dirty="0" smtClean="0"/>
              </a:p>
              <a:p>
                <a:pPr lvl="1">
                  <a:buFont typeface="Arial" panose="020B0604020202020204" pitchFamily="34" charset="0"/>
                  <a:buChar char="•"/>
                </a:pPr>
                <a:r>
                  <a:rPr lang="en-CA" dirty="0"/>
                  <a:t>W</a:t>
                </a:r>
                <a:r>
                  <a:rPr lang="en-CA" dirty="0" smtClean="0"/>
                  <a:t>rite </a:t>
                </a:r>
                <a:r>
                  <a:rPr lang="en-CA" dirty="0"/>
                  <a:t>the expression </a:t>
                </a:r>
                <a:r>
                  <a:rPr lang="en-CA" dirty="0" smtClean="0"/>
                  <a:t>2</a:t>
                </a:r>
                <a14:m>
                  <m:oMath xmlns:m="http://schemas.openxmlformats.org/officeDocument/2006/math">
                    <m:r>
                      <a:rPr lang="en-US" i="1">
                        <a:latin typeface="Cambria Math" panose="02040503050406030204" pitchFamily="18" charset="0"/>
                      </a:rPr>
                      <m:t>𝑥</m:t>
                    </m:r>
                  </m:oMath>
                </a14:m>
                <a:r>
                  <a:rPr lang="en-CA" dirty="0" smtClean="0"/>
                  <a:t>+</a:t>
                </a:r>
                <a:r>
                  <a:rPr lang="en-CA" dirty="0" smtClean="0"/>
                  <a:t>3 above your table.</a:t>
                </a:r>
                <a:endParaRPr lang="en-CA" dirty="0"/>
              </a:p>
            </p:txBody>
          </p:sp>
        </mc:Choice>
        <mc:Fallback>
          <p:sp>
            <p:nvSpPr>
              <p:cNvPr id="3" name="Content Placeholder 2"/>
              <p:cNvSpPr>
                <a:spLocks noGrp="1" noRot="1" noChangeAspect="1" noMove="1" noResize="1" noEditPoints="1" noAdjustHandles="1" noChangeArrowheads="1" noChangeShapeType="1" noTextEdit="1"/>
              </p:cNvSpPr>
              <p:nvPr>
                <p:ph idx="1"/>
              </p:nvPr>
            </p:nvSpPr>
            <p:spPr>
              <a:blipFill rotWithShape="1">
                <a:blip r:embed="rId3"/>
                <a:stretch>
                  <a:fillRect t="-1213" r="-593"/>
                </a:stretch>
              </a:blipFill>
            </p:spPr>
            <p:txBody>
              <a:bodyPr/>
              <a:lstStyle/>
              <a:p>
                <a:r>
                  <a:rPr lang="en-CA">
                    <a:noFill/>
                  </a:rPr>
                  <a:t> </a:t>
                </a:r>
              </a:p>
            </p:txBody>
          </p:sp>
        </mc:Fallback>
      </mc:AlternateContent>
    </p:spTree>
    <p:extLst>
      <p:ext uri="{BB962C8B-B14F-4D97-AF65-F5344CB8AC3E}">
        <p14:creationId xmlns:p14="http://schemas.microsoft.com/office/powerpoint/2010/main" val="100631231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Step2:</a:t>
            </a:r>
            <a:br>
              <a:rPr lang="en-US" dirty="0"/>
            </a:br>
            <a:r>
              <a:rPr lang="en-US" dirty="0"/>
              <a:t>Build a Table of Values</a:t>
            </a:r>
            <a:endParaRPr lang="en-CA" dirty="0"/>
          </a:p>
        </p:txBody>
      </p:sp>
      <p:sp>
        <p:nvSpPr>
          <p:cNvPr id="3" name="Content Placeholder 2"/>
          <p:cNvSpPr>
            <a:spLocks noGrp="1"/>
          </p:cNvSpPr>
          <p:nvPr>
            <p:ph idx="1"/>
          </p:nvPr>
        </p:nvSpPr>
        <p:spPr/>
        <p:txBody>
          <a:bodyPr>
            <a:normAutofit/>
          </a:bodyPr>
          <a:lstStyle/>
          <a:p>
            <a:r>
              <a:rPr lang="en-US" sz="2800" dirty="0" smtClean="0"/>
              <a:t>Write the word “Input” into the first column and first line of the table.</a:t>
            </a:r>
          </a:p>
          <a:p>
            <a:r>
              <a:rPr lang="en-US" sz="2800" dirty="0" smtClean="0"/>
              <a:t>Write the word “Output” into the second </a:t>
            </a:r>
            <a:r>
              <a:rPr lang="en-US" sz="2800" dirty="0"/>
              <a:t>c</a:t>
            </a:r>
            <a:r>
              <a:rPr lang="en-US" sz="2800" dirty="0" smtClean="0"/>
              <a:t>olumn and first line of the table. </a:t>
            </a:r>
          </a:p>
          <a:p>
            <a:r>
              <a:rPr lang="en-US" sz="2800" dirty="0" smtClean="0"/>
              <a:t>Below the word “Input” label each line down with the numbers 1 - 5. </a:t>
            </a:r>
            <a:endParaRPr lang="en-CA" sz="2800" dirty="0"/>
          </a:p>
        </p:txBody>
      </p:sp>
    </p:spTree>
    <p:extLst>
      <p:ext uri="{BB962C8B-B14F-4D97-AF65-F5344CB8AC3E}">
        <p14:creationId xmlns:p14="http://schemas.microsoft.com/office/powerpoint/2010/main" val="102673841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Table of Values</a:t>
            </a:r>
            <a:endParaRPr lang="en-CA" dirty="0"/>
          </a:p>
        </p:txBody>
      </p:sp>
      <p:graphicFrame>
        <p:nvGraphicFramePr>
          <p:cNvPr id="4" name="Table 3"/>
          <p:cNvGraphicFramePr>
            <a:graphicFrameLocks noGrp="1"/>
          </p:cNvGraphicFramePr>
          <p:nvPr>
            <p:extLst>
              <p:ext uri="{D42A27DB-BD31-4B8C-83A1-F6EECF244321}">
                <p14:modId xmlns:p14="http://schemas.microsoft.com/office/powerpoint/2010/main" val="883051029"/>
              </p:ext>
            </p:extLst>
          </p:nvPr>
        </p:nvGraphicFramePr>
        <p:xfrm>
          <a:off x="2843808" y="2719388"/>
          <a:ext cx="3096344" cy="2221782"/>
        </p:xfrm>
        <a:graphic>
          <a:graphicData uri="http://schemas.openxmlformats.org/drawingml/2006/table">
            <a:tbl>
              <a:tblPr firstRow="1" firstCol="1" bandRow="1">
                <a:tableStyleId>{5C22544A-7EE6-4342-B048-85BDC9FD1C3A}</a:tableStyleId>
              </a:tblPr>
              <a:tblGrid>
                <a:gridCol w="1512749"/>
                <a:gridCol w="1583595"/>
              </a:tblGrid>
              <a:tr h="370297">
                <a:tc>
                  <a:txBody>
                    <a:bodyPr/>
                    <a:lstStyle/>
                    <a:p>
                      <a:pPr algn="ctr">
                        <a:spcAft>
                          <a:spcPts val="0"/>
                        </a:spcAft>
                      </a:pPr>
                      <a:r>
                        <a:rPr lang="en-CA" sz="2000" dirty="0">
                          <a:effectLst/>
                          <a:latin typeface="+mn-lt"/>
                        </a:rPr>
                        <a:t>Input</a:t>
                      </a:r>
                      <a:endParaRPr lang="en-CA" sz="2800" dirty="0">
                        <a:effectLst/>
                        <a:latin typeface="+mn-lt"/>
                        <a:ea typeface="Times New Roman"/>
                      </a:endParaRPr>
                    </a:p>
                  </a:txBody>
                  <a:tcPr marL="68580" marR="68580" marT="0" marB="0"/>
                </a:tc>
                <a:tc>
                  <a:txBody>
                    <a:bodyPr/>
                    <a:lstStyle/>
                    <a:p>
                      <a:pPr algn="ctr">
                        <a:spcAft>
                          <a:spcPts val="0"/>
                        </a:spcAft>
                      </a:pPr>
                      <a:r>
                        <a:rPr lang="en-CA" sz="2000" dirty="0">
                          <a:effectLst/>
                          <a:latin typeface="+mn-lt"/>
                        </a:rPr>
                        <a:t>Output</a:t>
                      </a:r>
                      <a:endParaRPr lang="en-CA" sz="2800" dirty="0">
                        <a:effectLst/>
                        <a:latin typeface="+mn-lt"/>
                        <a:ea typeface="Times New Roman"/>
                      </a:endParaRPr>
                    </a:p>
                  </a:txBody>
                  <a:tcPr marL="68580" marR="68580" marT="0" marB="0"/>
                </a:tc>
              </a:tr>
              <a:tr h="370297">
                <a:tc>
                  <a:txBody>
                    <a:bodyPr/>
                    <a:lstStyle/>
                    <a:p>
                      <a:pPr algn="ctr">
                        <a:spcAft>
                          <a:spcPts val="0"/>
                        </a:spcAft>
                      </a:pPr>
                      <a:r>
                        <a:rPr lang="en-CA" sz="2000" dirty="0">
                          <a:effectLst/>
                          <a:latin typeface="+mn-lt"/>
                        </a:rPr>
                        <a:t>1</a:t>
                      </a:r>
                      <a:endParaRPr lang="en-CA" sz="2800" dirty="0">
                        <a:effectLst/>
                        <a:latin typeface="+mn-lt"/>
                        <a:ea typeface="Times New Roman"/>
                      </a:endParaRPr>
                    </a:p>
                  </a:txBody>
                  <a:tcPr marL="68580" marR="68580" marT="0" marB="0"/>
                </a:tc>
                <a:tc>
                  <a:txBody>
                    <a:bodyPr/>
                    <a:lstStyle/>
                    <a:p>
                      <a:pPr algn="ctr">
                        <a:spcAft>
                          <a:spcPts val="0"/>
                        </a:spcAft>
                      </a:pPr>
                      <a:r>
                        <a:rPr lang="en-CA" sz="2000" dirty="0">
                          <a:effectLst/>
                          <a:latin typeface="+mn-lt"/>
                        </a:rPr>
                        <a:t> </a:t>
                      </a:r>
                      <a:endParaRPr lang="en-CA" sz="2800" dirty="0">
                        <a:effectLst/>
                        <a:latin typeface="+mn-lt"/>
                        <a:ea typeface="Times New Roman"/>
                      </a:endParaRPr>
                    </a:p>
                  </a:txBody>
                  <a:tcPr marL="68580" marR="68580" marT="0" marB="0"/>
                </a:tc>
              </a:tr>
              <a:tr h="370297">
                <a:tc>
                  <a:txBody>
                    <a:bodyPr/>
                    <a:lstStyle/>
                    <a:p>
                      <a:pPr algn="ctr">
                        <a:spcAft>
                          <a:spcPts val="0"/>
                        </a:spcAft>
                      </a:pPr>
                      <a:r>
                        <a:rPr lang="en-CA" sz="2000">
                          <a:effectLst/>
                          <a:latin typeface="+mn-lt"/>
                        </a:rPr>
                        <a:t>2</a:t>
                      </a:r>
                      <a:endParaRPr lang="en-CA" sz="2800">
                        <a:effectLst/>
                        <a:latin typeface="+mn-lt"/>
                        <a:ea typeface="Times New Roman"/>
                      </a:endParaRPr>
                    </a:p>
                  </a:txBody>
                  <a:tcPr marL="68580" marR="68580" marT="0" marB="0"/>
                </a:tc>
                <a:tc>
                  <a:txBody>
                    <a:bodyPr/>
                    <a:lstStyle/>
                    <a:p>
                      <a:pPr algn="ctr">
                        <a:spcAft>
                          <a:spcPts val="0"/>
                        </a:spcAft>
                      </a:pPr>
                      <a:r>
                        <a:rPr lang="en-CA" sz="2000">
                          <a:effectLst/>
                          <a:latin typeface="+mn-lt"/>
                        </a:rPr>
                        <a:t> </a:t>
                      </a:r>
                      <a:endParaRPr lang="en-CA" sz="2800">
                        <a:effectLst/>
                        <a:latin typeface="+mn-lt"/>
                        <a:ea typeface="Times New Roman"/>
                      </a:endParaRPr>
                    </a:p>
                  </a:txBody>
                  <a:tcPr marL="68580" marR="68580" marT="0" marB="0"/>
                </a:tc>
              </a:tr>
              <a:tr h="370297">
                <a:tc>
                  <a:txBody>
                    <a:bodyPr/>
                    <a:lstStyle/>
                    <a:p>
                      <a:pPr algn="ctr">
                        <a:spcAft>
                          <a:spcPts val="0"/>
                        </a:spcAft>
                      </a:pPr>
                      <a:r>
                        <a:rPr lang="en-CA" sz="2000">
                          <a:effectLst/>
                          <a:latin typeface="+mn-lt"/>
                        </a:rPr>
                        <a:t>3</a:t>
                      </a:r>
                      <a:endParaRPr lang="en-CA" sz="2800">
                        <a:effectLst/>
                        <a:latin typeface="+mn-lt"/>
                        <a:ea typeface="Times New Roman"/>
                      </a:endParaRPr>
                    </a:p>
                  </a:txBody>
                  <a:tcPr marL="68580" marR="68580" marT="0" marB="0"/>
                </a:tc>
                <a:tc>
                  <a:txBody>
                    <a:bodyPr/>
                    <a:lstStyle/>
                    <a:p>
                      <a:pPr algn="ctr">
                        <a:spcAft>
                          <a:spcPts val="0"/>
                        </a:spcAft>
                      </a:pPr>
                      <a:r>
                        <a:rPr lang="en-CA" sz="2000">
                          <a:effectLst/>
                          <a:latin typeface="+mn-lt"/>
                        </a:rPr>
                        <a:t> </a:t>
                      </a:r>
                      <a:endParaRPr lang="en-CA" sz="2800">
                        <a:effectLst/>
                        <a:latin typeface="+mn-lt"/>
                        <a:ea typeface="Times New Roman"/>
                      </a:endParaRPr>
                    </a:p>
                  </a:txBody>
                  <a:tcPr marL="68580" marR="68580" marT="0" marB="0"/>
                </a:tc>
              </a:tr>
              <a:tr h="370297">
                <a:tc>
                  <a:txBody>
                    <a:bodyPr/>
                    <a:lstStyle/>
                    <a:p>
                      <a:pPr algn="ctr">
                        <a:spcAft>
                          <a:spcPts val="0"/>
                        </a:spcAft>
                      </a:pPr>
                      <a:r>
                        <a:rPr lang="en-CA" sz="2000">
                          <a:effectLst/>
                          <a:latin typeface="+mn-lt"/>
                        </a:rPr>
                        <a:t>4</a:t>
                      </a:r>
                      <a:endParaRPr lang="en-CA" sz="2800">
                        <a:effectLst/>
                        <a:latin typeface="+mn-lt"/>
                        <a:ea typeface="Times New Roman"/>
                      </a:endParaRPr>
                    </a:p>
                  </a:txBody>
                  <a:tcPr marL="68580" marR="68580" marT="0" marB="0"/>
                </a:tc>
                <a:tc>
                  <a:txBody>
                    <a:bodyPr/>
                    <a:lstStyle/>
                    <a:p>
                      <a:pPr algn="ctr">
                        <a:spcAft>
                          <a:spcPts val="0"/>
                        </a:spcAft>
                      </a:pPr>
                      <a:r>
                        <a:rPr lang="en-CA" sz="2000">
                          <a:effectLst/>
                          <a:latin typeface="+mn-lt"/>
                        </a:rPr>
                        <a:t> </a:t>
                      </a:r>
                      <a:endParaRPr lang="en-CA" sz="2800">
                        <a:effectLst/>
                        <a:latin typeface="+mn-lt"/>
                        <a:ea typeface="Times New Roman"/>
                      </a:endParaRPr>
                    </a:p>
                  </a:txBody>
                  <a:tcPr marL="68580" marR="68580" marT="0" marB="0"/>
                </a:tc>
              </a:tr>
              <a:tr h="370297">
                <a:tc>
                  <a:txBody>
                    <a:bodyPr/>
                    <a:lstStyle/>
                    <a:p>
                      <a:pPr algn="ctr">
                        <a:spcAft>
                          <a:spcPts val="0"/>
                        </a:spcAft>
                      </a:pPr>
                      <a:r>
                        <a:rPr lang="en-CA" sz="2000" dirty="0">
                          <a:effectLst/>
                          <a:latin typeface="+mn-lt"/>
                        </a:rPr>
                        <a:t>5</a:t>
                      </a:r>
                      <a:endParaRPr lang="en-CA" sz="2800" dirty="0">
                        <a:effectLst/>
                        <a:latin typeface="+mn-lt"/>
                        <a:ea typeface="Times New Roman"/>
                      </a:endParaRPr>
                    </a:p>
                  </a:txBody>
                  <a:tcPr marL="68580" marR="68580" marT="0" marB="0"/>
                </a:tc>
                <a:tc>
                  <a:txBody>
                    <a:bodyPr/>
                    <a:lstStyle/>
                    <a:p>
                      <a:pPr algn="ctr">
                        <a:spcAft>
                          <a:spcPts val="0"/>
                        </a:spcAft>
                      </a:pPr>
                      <a:r>
                        <a:rPr lang="en-CA" sz="2000" dirty="0">
                          <a:effectLst/>
                          <a:latin typeface="+mn-lt"/>
                        </a:rPr>
                        <a:t> </a:t>
                      </a:r>
                      <a:endParaRPr lang="en-CA" sz="2800" dirty="0">
                        <a:effectLst/>
                        <a:latin typeface="+mn-lt"/>
                        <a:ea typeface="Times New Roman"/>
                      </a:endParaRPr>
                    </a:p>
                  </a:txBody>
                  <a:tcPr marL="68580" marR="68580" marT="0" marB="0"/>
                </a:tc>
              </a:tr>
            </a:tbl>
          </a:graphicData>
        </a:graphic>
      </p:graphicFrame>
      <mc:AlternateContent xmlns:mc="http://schemas.openxmlformats.org/markup-compatibility/2006" xmlns:a14="http://schemas.microsoft.com/office/drawing/2010/main">
        <mc:Choice Requires="a14">
          <p:sp>
            <p:nvSpPr>
              <p:cNvPr id="5" name="Rectangle 1"/>
              <p:cNvSpPr>
                <a:spLocks noChangeArrowheads="1"/>
              </p:cNvSpPr>
              <p:nvPr/>
            </p:nvSpPr>
            <p:spPr bwMode="auto">
              <a:xfrm>
                <a:off x="3635896" y="2141082"/>
                <a:ext cx="1224136" cy="523220"/>
              </a:xfrm>
              <a:prstGeom prst="rect">
                <a:avLst/>
              </a:prstGeom>
              <a:noFill/>
              <a:ln>
                <a:noFill/>
              </a:ln>
              <a:effectLst/>
              <a:extLst>
                <a:ext uri="{909E8E84-426E-40DD-AFC4-6F175D3DCCD1}">
                  <a14:hiddenFill>
                    <a:solidFill>
                      <a:schemeClr val="accent1"/>
                    </a:solidFill>
                  </a14:hiddenFill>
                </a:ext>
                <a:ext uri="{91240B29-F687-4F45-9708-019B960494DF}">
                  <a14:hiddenLine w="9525">
                    <a:solidFill>
                      <a:schemeClr val="tx1"/>
                    </a:solidFill>
                    <a:miter lim="800000"/>
                    <a:headEnd/>
                    <a:tailEnd/>
                  </a14:hiddenLine>
                </a:ext>
                <a:ext uri="{AF507438-7753-43E0-B8FC-AC1667EBCBE1}">
                  <a14:hiddenEffects>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lvl="0" algn="ctr" fontAlgn="base">
                  <a:spcBef>
                    <a:spcPct val="0"/>
                  </a:spcBef>
                  <a:spcAft>
                    <a:spcPct val="0"/>
                  </a:spcAft>
                </a:pPr>
                <a:r>
                  <a:rPr kumimoji="0" lang="en-CA" altLang="en-US" sz="2800" b="0" i="0" u="none" strike="noStrike" cap="none" normalizeH="0" baseline="0" dirty="0" smtClean="0">
                    <a:ln>
                      <a:noFill/>
                    </a:ln>
                    <a:solidFill>
                      <a:srgbClr val="333333"/>
                    </a:solidFill>
                    <a:effectLst/>
                    <a:ea typeface="Times New Roman" pitchFamily="18" charset="0"/>
                    <a:cs typeface="Helvetica"/>
                  </a:rPr>
                  <a:t>2</a:t>
                </a:r>
                <a14:m>
                  <m:oMath xmlns:m="http://schemas.openxmlformats.org/officeDocument/2006/math">
                    <m:r>
                      <a:rPr lang="en-US" sz="2800" i="1">
                        <a:latin typeface="Cambria Math" panose="02040503050406030204" pitchFamily="18" charset="0"/>
                      </a:rPr>
                      <m:t>𝑥</m:t>
                    </m:r>
                  </m:oMath>
                </a14:m>
                <a:r>
                  <a:rPr kumimoji="0" lang="en-CA" altLang="en-US" sz="2800" b="0" i="0" u="none" strike="noStrike" cap="none" normalizeH="0" baseline="0" dirty="0" smtClean="0">
                    <a:ln>
                      <a:noFill/>
                    </a:ln>
                    <a:solidFill>
                      <a:srgbClr val="333333"/>
                    </a:solidFill>
                    <a:effectLst/>
                    <a:ea typeface="Times New Roman" pitchFamily="18" charset="0"/>
                    <a:cs typeface="Helvetica"/>
                  </a:rPr>
                  <a:t>+3</a:t>
                </a:r>
                <a:endParaRPr kumimoji="0" lang="en-CA" altLang="en-US" sz="4000" b="0" i="0" u="none" strike="noStrike" cap="none" normalizeH="0" baseline="0" dirty="0" smtClean="0">
                  <a:ln>
                    <a:noFill/>
                  </a:ln>
                  <a:solidFill>
                    <a:schemeClr val="tx1"/>
                  </a:solidFill>
                  <a:effectLst/>
                  <a:cs typeface="Arial" pitchFamily="34" charset="0"/>
                </a:endParaRPr>
              </a:p>
            </p:txBody>
          </p:sp>
        </mc:Choice>
        <mc:Fallback xmlns="">
          <p:sp>
            <p:nvSpPr>
              <p:cNvPr id="5" name="Rectangle 1"/>
              <p:cNvSpPr>
                <a:spLocks noRot="1" noChangeAspect="1" noMove="1" noResize="1" noEditPoints="1" noAdjustHandles="1" noChangeArrowheads="1" noChangeShapeType="1" noTextEdit="1"/>
              </p:cNvSpPr>
              <p:nvPr/>
            </p:nvSpPr>
            <p:spPr bwMode="auto">
              <a:xfrm>
                <a:off x="3635896" y="2141082"/>
                <a:ext cx="1224136" cy="523220"/>
              </a:xfrm>
              <a:prstGeom prst="rect">
                <a:avLst/>
              </a:prstGeom>
              <a:blipFill rotWithShape="1">
                <a:blip r:embed="rId3"/>
                <a:stretch>
                  <a:fillRect t="-9302" b="-33721"/>
                </a:stretch>
              </a:blip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en-CA">
                    <a:noFill/>
                  </a:rPr>
                  <a:t> </a:t>
                </a:r>
              </a:p>
            </p:txBody>
          </p:sp>
        </mc:Fallback>
      </mc:AlternateContent>
    </p:spTree>
    <p:extLst>
      <p:ext uri="{BB962C8B-B14F-4D97-AF65-F5344CB8AC3E}">
        <p14:creationId xmlns:p14="http://schemas.microsoft.com/office/powerpoint/2010/main" val="179575665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Step 3:</a:t>
            </a:r>
            <a:br>
              <a:rPr lang="en-US" dirty="0"/>
            </a:br>
            <a:r>
              <a:rPr lang="en-US" dirty="0"/>
              <a:t>Calculating the Output</a:t>
            </a:r>
            <a:endParaRPr lang="en-CA" dirty="0"/>
          </a:p>
        </p:txBody>
      </p:sp>
      <mc:AlternateContent xmlns:mc="http://schemas.openxmlformats.org/markup-compatibility/2006">
        <mc:Choice xmlns:a14="http://schemas.microsoft.com/office/drawing/2010/main" Requires="a14">
          <p:sp>
            <p:nvSpPr>
              <p:cNvPr id="3" name="Content Placeholder 2"/>
              <p:cNvSpPr>
                <a:spLocks noGrp="1"/>
              </p:cNvSpPr>
              <p:nvPr>
                <p:ph idx="1"/>
              </p:nvPr>
            </p:nvSpPr>
            <p:spPr>
              <a:xfrm>
                <a:off x="457200" y="1700808"/>
                <a:ext cx="8229600" cy="4824536"/>
              </a:xfrm>
            </p:spPr>
            <p:txBody>
              <a:bodyPr>
                <a:normAutofit fontScale="92500" lnSpcReduction="10000"/>
              </a:bodyPr>
              <a:lstStyle/>
              <a:p>
                <a:pPr lvl="1">
                  <a:buFont typeface="Arial" panose="020B0604020202020204" pitchFamily="34" charset="0"/>
                  <a:buChar char="•"/>
                </a:pPr>
                <a:r>
                  <a:rPr lang="en-CA" sz="3300" dirty="0" smtClean="0"/>
                  <a:t>Write </a:t>
                </a:r>
                <a:r>
                  <a:rPr lang="en-CA" sz="3300" dirty="0"/>
                  <a:t>down </a:t>
                </a:r>
                <a:r>
                  <a:rPr lang="en-CA" sz="3300" dirty="0" smtClean="0"/>
                  <a:t>2</a:t>
                </a:r>
                <a14:m>
                  <m:oMath xmlns:m="http://schemas.openxmlformats.org/officeDocument/2006/math">
                    <m:r>
                      <a:rPr lang="en-US" sz="3300" i="1" smtClean="0">
                        <a:latin typeface="Cambria Math" panose="02040503050406030204" pitchFamily="18" charset="0"/>
                      </a:rPr>
                      <m:t>𝑥</m:t>
                    </m:r>
                  </m:oMath>
                </a14:m>
                <a:r>
                  <a:rPr lang="en-CA" sz="3300" dirty="0" smtClean="0"/>
                  <a:t>+3</a:t>
                </a:r>
                <a:endParaRPr lang="en-CA" sz="3300" dirty="0"/>
              </a:p>
              <a:p>
                <a:pPr lvl="1">
                  <a:buFont typeface="Arial" panose="020B0604020202020204" pitchFamily="34" charset="0"/>
                  <a:buChar char="•"/>
                </a:pPr>
                <a:r>
                  <a:rPr lang="en-CA" sz="3300" dirty="0"/>
                  <a:t>Directly below it write out the equation again but this time you will substitute x with (1) </a:t>
                </a:r>
              </a:p>
              <a:p>
                <a:pPr lvl="2"/>
                <a:r>
                  <a:rPr lang="en-CA" sz="3300" dirty="0"/>
                  <a:t>i.e. 2(1)+3 = </a:t>
                </a:r>
              </a:p>
              <a:p>
                <a:pPr lvl="1">
                  <a:buFont typeface="Arial" panose="020B0604020202020204" pitchFamily="34" charset="0"/>
                  <a:buChar char="•"/>
                </a:pPr>
                <a:r>
                  <a:rPr lang="en-CA" sz="3300" dirty="0"/>
                  <a:t>S</a:t>
                </a:r>
                <a:r>
                  <a:rPr lang="en-CA" sz="3300" dirty="0" smtClean="0"/>
                  <a:t>olve </a:t>
                </a:r>
                <a:r>
                  <a:rPr lang="en-CA" sz="3300" dirty="0"/>
                  <a:t>the equation to determine the output. </a:t>
                </a:r>
              </a:p>
              <a:p>
                <a:pPr lvl="2"/>
                <a:r>
                  <a:rPr lang="en-CA" sz="3300" dirty="0"/>
                  <a:t>Step 1:  2(1)+3 = </a:t>
                </a:r>
              </a:p>
              <a:p>
                <a:pPr lvl="2"/>
                <a:r>
                  <a:rPr lang="en-CA" sz="3300" dirty="0" smtClean="0"/>
                  <a:t>Step 2:       </a:t>
                </a:r>
                <a:r>
                  <a:rPr lang="en-CA" sz="3300" dirty="0"/>
                  <a:t>2+3 = </a:t>
                </a:r>
                <a:r>
                  <a:rPr lang="en-CA" sz="3300" b="1" dirty="0" smtClean="0"/>
                  <a:t>5</a:t>
                </a:r>
                <a:endParaRPr lang="en-CA" sz="3300" dirty="0"/>
              </a:p>
              <a:p>
                <a:pPr lvl="1">
                  <a:buFont typeface="Arial" panose="020B0604020202020204" pitchFamily="34" charset="0"/>
                  <a:buChar char="•"/>
                </a:pPr>
                <a:r>
                  <a:rPr lang="en-CA" sz="3300" dirty="0"/>
                  <a:t>Place your answer in the output column beside the corresponding input.</a:t>
                </a:r>
              </a:p>
              <a:p>
                <a:pPr lvl="1"/>
                <a:endParaRPr lang="en-CA" dirty="0"/>
              </a:p>
            </p:txBody>
          </p:sp>
        </mc:Choice>
        <mc:Fallback>
          <p:sp>
            <p:nvSpPr>
              <p:cNvPr id="3" name="Content Placeholder 2"/>
              <p:cNvSpPr>
                <a:spLocks noGrp="1" noRot="1" noChangeAspect="1" noMove="1" noResize="1" noEditPoints="1" noAdjustHandles="1" noChangeArrowheads="1" noChangeShapeType="1" noTextEdit="1"/>
              </p:cNvSpPr>
              <p:nvPr>
                <p:ph idx="1"/>
              </p:nvPr>
            </p:nvSpPr>
            <p:spPr>
              <a:xfrm>
                <a:off x="457200" y="1700808"/>
                <a:ext cx="8229600" cy="4824536"/>
              </a:xfrm>
              <a:blipFill rotWithShape="1">
                <a:blip r:embed="rId3"/>
                <a:stretch>
                  <a:fillRect t="-2528" r="-2148"/>
                </a:stretch>
              </a:blipFill>
            </p:spPr>
            <p:txBody>
              <a:bodyPr/>
              <a:lstStyle/>
              <a:p>
                <a:r>
                  <a:rPr lang="en-CA">
                    <a:noFill/>
                  </a:rPr>
                  <a:t> </a:t>
                </a:r>
              </a:p>
            </p:txBody>
          </p:sp>
        </mc:Fallback>
      </mc:AlternateContent>
    </p:spTree>
    <p:extLst>
      <p:ext uri="{BB962C8B-B14F-4D97-AF65-F5344CB8AC3E}">
        <p14:creationId xmlns:p14="http://schemas.microsoft.com/office/powerpoint/2010/main" val="132757231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Updated Table of Values</a:t>
            </a:r>
            <a:endParaRPr lang="en-CA" dirty="0"/>
          </a:p>
        </p:txBody>
      </p:sp>
      <p:graphicFrame>
        <p:nvGraphicFramePr>
          <p:cNvPr id="4" name="Table 3"/>
          <p:cNvGraphicFramePr>
            <a:graphicFrameLocks noGrp="1"/>
          </p:cNvGraphicFramePr>
          <p:nvPr>
            <p:extLst>
              <p:ext uri="{D42A27DB-BD31-4B8C-83A1-F6EECF244321}">
                <p14:modId xmlns:p14="http://schemas.microsoft.com/office/powerpoint/2010/main" val="92459887"/>
              </p:ext>
            </p:extLst>
          </p:nvPr>
        </p:nvGraphicFramePr>
        <p:xfrm>
          <a:off x="2268136" y="2636912"/>
          <a:ext cx="4032448" cy="2376264"/>
        </p:xfrm>
        <a:graphic>
          <a:graphicData uri="http://schemas.openxmlformats.org/drawingml/2006/table">
            <a:tbl>
              <a:tblPr firstRow="1" firstCol="1" bandRow="1">
                <a:tableStyleId>{5C22544A-7EE6-4342-B048-85BDC9FD1C3A}</a:tableStyleId>
              </a:tblPr>
              <a:tblGrid>
                <a:gridCol w="1970092"/>
                <a:gridCol w="2062356"/>
              </a:tblGrid>
              <a:tr h="594066">
                <a:tc>
                  <a:txBody>
                    <a:bodyPr/>
                    <a:lstStyle/>
                    <a:p>
                      <a:pPr algn="ctr">
                        <a:spcAft>
                          <a:spcPts val="0"/>
                        </a:spcAft>
                      </a:pPr>
                      <a:r>
                        <a:rPr lang="en-CA" sz="2400" b="1" dirty="0">
                          <a:effectLst/>
                        </a:rPr>
                        <a:t>Input</a:t>
                      </a:r>
                      <a:endParaRPr lang="en-CA" sz="3200" b="1" dirty="0">
                        <a:effectLst/>
                        <a:latin typeface="Calibri"/>
                        <a:ea typeface="Times New Roman"/>
                      </a:endParaRPr>
                    </a:p>
                  </a:txBody>
                  <a:tcPr marL="68580" marR="68580" marT="0" marB="0"/>
                </a:tc>
                <a:tc>
                  <a:txBody>
                    <a:bodyPr/>
                    <a:lstStyle/>
                    <a:p>
                      <a:pPr algn="ctr">
                        <a:spcAft>
                          <a:spcPts val="0"/>
                        </a:spcAft>
                      </a:pPr>
                      <a:r>
                        <a:rPr lang="en-CA" sz="2400" b="1">
                          <a:effectLst/>
                        </a:rPr>
                        <a:t>Output</a:t>
                      </a:r>
                      <a:endParaRPr lang="en-CA" sz="3200" b="1">
                        <a:effectLst/>
                        <a:latin typeface="Calibri"/>
                        <a:ea typeface="Times New Roman"/>
                      </a:endParaRPr>
                    </a:p>
                  </a:txBody>
                  <a:tcPr marL="68580" marR="68580" marT="0" marB="0"/>
                </a:tc>
              </a:tr>
              <a:tr h="594066">
                <a:tc>
                  <a:txBody>
                    <a:bodyPr/>
                    <a:lstStyle/>
                    <a:p>
                      <a:pPr algn="ctr">
                        <a:spcAft>
                          <a:spcPts val="0"/>
                        </a:spcAft>
                      </a:pPr>
                      <a:r>
                        <a:rPr lang="en-CA" sz="2400" b="1">
                          <a:effectLst/>
                        </a:rPr>
                        <a:t>1</a:t>
                      </a:r>
                      <a:endParaRPr lang="en-CA" sz="3200" b="1">
                        <a:effectLst/>
                        <a:latin typeface="Calibri"/>
                        <a:ea typeface="Times New Roman"/>
                      </a:endParaRPr>
                    </a:p>
                  </a:txBody>
                  <a:tcPr marL="68580" marR="68580" marT="0" marB="0"/>
                </a:tc>
                <a:tc>
                  <a:txBody>
                    <a:bodyPr/>
                    <a:lstStyle/>
                    <a:p>
                      <a:pPr algn="ctr">
                        <a:spcAft>
                          <a:spcPts val="0"/>
                        </a:spcAft>
                      </a:pPr>
                      <a:r>
                        <a:rPr lang="en-CA" sz="2400" b="1" dirty="0">
                          <a:effectLst/>
                        </a:rPr>
                        <a:t>5</a:t>
                      </a:r>
                      <a:endParaRPr lang="en-CA" sz="3200" b="1" dirty="0">
                        <a:effectLst/>
                        <a:latin typeface="Calibri"/>
                        <a:ea typeface="Times New Roman"/>
                      </a:endParaRPr>
                    </a:p>
                  </a:txBody>
                  <a:tcPr marL="68580" marR="68580" marT="0" marB="0"/>
                </a:tc>
              </a:tr>
              <a:tr h="594066">
                <a:tc>
                  <a:txBody>
                    <a:bodyPr/>
                    <a:lstStyle/>
                    <a:p>
                      <a:pPr algn="ctr">
                        <a:spcAft>
                          <a:spcPts val="0"/>
                        </a:spcAft>
                      </a:pPr>
                      <a:r>
                        <a:rPr lang="en-CA" sz="2400" b="1">
                          <a:effectLst/>
                        </a:rPr>
                        <a:t>2</a:t>
                      </a:r>
                      <a:endParaRPr lang="en-CA" sz="3200" b="1">
                        <a:effectLst/>
                        <a:latin typeface="Calibri"/>
                        <a:ea typeface="Times New Roman"/>
                      </a:endParaRPr>
                    </a:p>
                  </a:txBody>
                  <a:tcPr marL="68580" marR="68580" marT="0" marB="0"/>
                </a:tc>
                <a:tc>
                  <a:txBody>
                    <a:bodyPr/>
                    <a:lstStyle/>
                    <a:p>
                      <a:pPr algn="ctr">
                        <a:spcAft>
                          <a:spcPts val="0"/>
                        </a:spcAft>
                      </a:pPr>
                      <a:r>
                        <a:rPr lang="en-CA" sz="2400" b="1">
                          <a:effectLst/>
                        </a:rPr>
                        <a:t> </a:t>
                      </a:r>
                      <a:endParaRPr lang="en-CA" sz="3200" b="1">
                        <a:effectLst/>
                        <a:latin typeface="Calibri"/>
                        <a:ea typeface="Times New Roman"/>
                      </a:endParaRPr>
                    </a:p>
                  </a:txBody>
                  <a:tcPr marL="68580" marR="68580" marT="0" marB="0"/>
                </a:tc>
              </a:tr>
              <a:tr h="594066">
                <a:tc>
                  <a:txBody>
                    <a:bodyPr/>
                    <a:lstStyle/>
                    <a:p>
                      <a:pPr algn="ctr">
                        <a:spcAft>
                          <a:spcPts val="0"/>
                        </a:spcAft>
                      </a:pPr>
                      <a:r>
                        <a:rPr lang="en-CA" sz="2400" b="1">
                          <a:effectLst/>
                        </a:rPr>
                        <a:t>3</a:t>
                      </a:r>
                      <a:endParaRPr lang="en-CA" sz="3200" b="1">
                        <a:effectLst/>
                        <a:latin typeface="Calibri"/>
                        <a:ea typeface="Times New Roman"/>
                      </a:endParaRPr>
                    </a:p>
                  </a:txBody>
                  <a:tcPr marL="68580" marR="68580" marT="0" marB="0"/>
                </a:tc>
                <a:tc>
                  <a:txBody>
                    <a:bodyPr/>
                    <a:lstStyle/>
                    <a:p>
                      <a:pPr algn="ctr">
                        <a:spcAft>
                          <a:spcPts val="0"/>
                        </a:spcAft>
                      </a:pPr>
                      <a:r>
                        <a:rPr lang="en-CA" sz="2400" b="1" dirty="0">
                          <a:effectLst/>
                        </a:rPr>
                        <a:t> </a:t>
                      </a:r>
                      <a:endParaRPr lang="en-CA" sz="3200" b="1" dirty="0">
                        <a:effectLst/>
                        <a:latin typeface="Calibri"/>
                        <a:ea typeface="Times New Roman"/>
                      </a:endParaRPr>
                    </a:p>
                  </a:txBody>
                  <a:tcPr marL="68580" marR="68580" marT="0" marB="0"/>
                </a:tc>
              </a:tr>
            </a:tbl>
          </a:graphicData>
        </a:graphic>
      </p:graphicFrame>
      <mc:AlternateContent xmlns:mc="http://schemas.openxmlformats.org/markup-compatibility/2006" xmlns:a14="http://schemas.microsoft.com/office/drawing/2010/main">
        <mc:Choice Requires="a14">
          <p:sp>
            <p:nvSpPr>
              <p:cNvPr id="5" name="Rectangle 1"/>
              <p:cNvSpPr>
                <a:spLocks noChangeArrowheads="1"/>
              </p:cNvSpPr>
              <p:nvPr/>
            </p:nvSpPr>
            <p:spPr bwMode="auto">
              <a:xfrm>
                <a:off x="3348256" y="1968667"/>
                <a:ext cx="1872208" cy="523220"/>
              </a:xfrm>
              <a:prstGeom prst="rect">
                <a:avLst/>
              </a:prstGeom>
              <a:noFill/>
              <a:ln>
                <a:noFill/>
              </a:ln>
              <a:effectLst/>
              <a:extLst>
                <a:ext uri="{909E8E84-426E-40DD-AFC4-6F175D3DCCD1}">
                  <a14:hiddenFill>
                    <a:solidFill>
                      <a:schemeClr val="accent1"/>
                    </a:solidFill>
                  </a14:hiddenFill>
                </a:ext>
                <a:ext uri="{91240B29-F687-4F45-9708-019B960494DF}">
                  <a14:hiddenLine w="9525">
                    <a:solidFill>
                      <a:schemeClr val="tx1"/>
                    </a:solidFill>
                    <a:miter lim="800000"/>
                    <a:headEnd/>
                    <a:tailEnd/>
                  </a14:hiddenLine>
                </a:ext>
                <a:ext uri="{AF507438-7753-43E0-B8FC-AC1667EBCBE1}">
                  <a14:hiddenEffects>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lvl="0" indent="457200" fontAlgn="base">
                  <a:spcBef>
                    <a:spcPct val="0"/>
                  </a:spcBef>
                  <a:spcAft>
                    <a:spcPct val="0"/>
                  </a:spcAft>
                </a:pPr>
                <a:r>
                  <a:rPr kumimoji="0" lang="en-CA" altLang="en-US" sz="2800" b="0" i="0" u="none" strike="noStrike" cap="none" normalizeH="0" baseline="0" dirty="0" smtClean="0">
                    <a:ln>
                      <a:noFill/>
                    </a:ln>
                    <a:solidFill>
                      <a:srgbClr val="333333"/>
                    </a:solidFill>
                    <a:effectLst/>
                    <a:latin typeface="+mj-lt"/>
                    <a:ea typeface="Times New Roman" pitchFamily="18" charset="0"/>
                    <a:cs typeface="Helvetica"/>
                  </a:rPr>
                  <a:t>2</a:t>
                </a:r>
                <a14:m>
                  <m:oMath xmlns:m="http://schemas.openxmlformats.org/officeDocument/2006/math">
                    <m:r>
                      <a:rPr lang="en-US" sz="2800" i="1">
                        <a:latin typeface="Cambria Math" panose="02040503050406030204" pitchFamily="18" charset="0"/>
                      </a:rPr>
                      <m:t>𝑥</m:t>
                    </m:r>
                  </m:oMath>
                </a14:m>
                <a:r>
                  <a:rPr kumimoji="0" lang="en-CA" altLang="en-US" sz="2800" b="0" i="0" u="none" strike="noStrike" cap="none" normalizeH="0" baseline="0" dirty="0" smtClean="0">
                    <a:ln>
                      <a:noFill/>
                    </a:ln>
                    <a:solidFill>
                      <a:srgbClr val="333333"/>
                    </a:solidFill>
                    <a:effectLst/>
                    <a:latin typeface="+mj-lt"/>
                    <a:ea typeface="Times New Roman" pitchFamily="18" charset="0"/>
                    <a:cs typeface="Helvetica"/>
                  </a:rPr>
                  <a:t>+3</a:t>
                </a:r>
                <a:endParaRPr kumimoji="0" lang="en-CA" altLang="en-US" sz="4000" b="0" i="0" u="none" strike="noStrike" cap="none" normalizeH="0" baseline="0" dirty="0" smtClean="0">
                  <a:ln>
                    <a:noFill/>
                  </a:ln>
                  <a:solidFill>
                    <a:schemeClr val="tx1"/>
                  </a:solidFill>
                  <a:effectLst/>
                  <a:latin typeface="+mj-lt"/>
                  <a:cs typeface="Arial" pitchFamily="34" charset="0"/>
                </a:endParaRPr>
              </a:p>
            </p:txBody>
          </p:sp>
        </mc:Choice>
        <mc:Fallback xmlns="">
          <p:sp>
            <p:nvSpPr>
              <p:cNvPr id="5" name="Rectangle 1"/>
              <p:cNvSpPr>
                <a:spLocks noRot="1" noChangeAspect="1" noMove="1" noResize="1" noEditPoints="1" noAdjustHandles="1" noChangeArrowheads="1" noChangeShapeType="1" noTextEdit="1"/>
              </p:cNvSpPr>
              <p:nvPr/>
            </p:nvSpPr>
            <p:spPr bwMode="auto">
              <a:xfrm>
                <a:off x="3348256" y="1968667"/>
                <a:ext cx="1872208" cy="523220"/>
              </a:xfrm>
              <a:prstGeom prst="rect">
                <a:avLst/>
              </a:prstGeom>
              <a:blipFill rotWithShape="1">
                <a:blip r:embed="rId3"/>
                <a:stretch>
                  <a:fillRect t="-10465" b="-32558"/>
                </a:stretch>
              </a:blip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en-CA">
                    <a:noFill/>
                  </a:rPr>
                  <a:t> </a:t>
                </a:r>
              </a:p>
            </p:txBody>
          </p:sp>
        </mc:Fallback>
      </mc:AlternateContent>
    </p:spTree>
    <p:extLst>
      <p:ext uri="{BB962C8B-B14F-4D97-AF65-F5344CB8AC3E}">
        <p14:creationId xmlns:p14="http://schemas.microsoft.com/office/powerpoint/2010/main" val="208216938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Step 3:</a:t>
            </a:r>
            <a:br>
              <a:rPr lang="en-US" dirty="0" smtClean="0"/>
            </a:br>
            <a:r>
              <a:rPr lang="en-US" dirty="0" smtClean="0"/>
              <a:t>Calculating the Output</a:t>
            </a:r>
            <a:endParaRPr lang="en-CA" dirty="0"/>
          </a:p>
        </p:txBody>
      </p:sp>
      <mc:AlternateContent xmlns:mc="http://schemas.openxmlformats.org/markup-compatibility/2006">
        <mc:Choice xmlns:a14="http://schemas.microsoft.com/office/drawing/2010/main" Requires="a14">
          <p:sp>
            <p:nvSpPr>
              <p:cNvPr id="3" name="Content Placeholder 2"/>
              <p:cNvSpPr>
                <a:spLocks noGrp="1"/>
              </p:cNvSpPr>
              <p:nvPr>
                <p:ph idx="1"/>
              </p:nvPr>
            </p:nvSpPr>
            <p:spPr/>
            <p:txBody>
              <a:bodyPr>
                <a:normAutofit/>
              </a:bodyPr>
              <a:lstStyle/>
              <a:p>
                <a:pPr lvl="1">
                  <a:buFont typeface="Arial" panose="020B0604020202020204" pitchFamily="34" charset="0"/>
                  <a:buChar char="•"/>
                </a:pPr>
                <a:r>
                  <a:rPr lang="en-CA" dirty="0" smtClean="0"/>
                  <a:t>Then </a:t>
                </a:r>
                <a:r>
                  <a:rPr lang="en-CA" dirty="0"/>
                  <a:t>solve the next output for </a:t>
                </a:r>
                <a:r>
                  <a:rPr lang="en-CA" dirty="0" smtClean="0"/>
                  <a:t>the</a:t>
                </a:r>
              </a:p>
              <a:p>
                <a:pPr marL="457200" lvl="1" indent="0">
                  <a:buNone/>
                </a:pPr>
                <a:r>
                  <a:rPr lang="en-CA" dirty="0"/>
                  <a:t> </a:t>
                </a:r>
                <a:r>
                  <a:rPr lang="en-CA" dirty="0" smtClean="0"/>
                  <a:t>    </a:t>
                </a:r>
                <a:r>
                  <a:rPr lang="en-CA" dirty="0"/>
                  <a:t>input value </a:t>
                </a:r>
                <a:r>
                  <a:rPr lang="en-CA" dirty="0" smtClean="0"/>
                  <a:t>of </a:t>
                </a:r>
                <a14:m>
                  <m:oMath xmlns:m="http://schemas.openxmlformats.org/officeDocument/2006/math">
                    <m:r>
                      <a:rPr lang="en-US" i="1">
                        <a:latin typeface="Cambria Math" panose="02040503050406030204" pitchFamily="18" charset="0"/>
                      </a:rPr>
                      <m:t>𝑥</m:t>
                    </m:r>
                  </m:oMath>
                </a14:m>
                <a:r>
                  <a:rPr lang="en-CA" dirty="0"/>
                  <a:t> = 2.</a:t>
                </a:r>
                <a:endParaRPr lang="en-CA" sz="4000" dirty="0"/>
              </a:p>
              <a:p>
                <a:pPr lvl="2"/>
                <a:r>
                  <a:rPr lang="en-CA" dirty="0"/>
                  <a:t>Step 1: </a:t>
                </a:r>
                <a:r>
                  <a:rPr lang="en-CA" dirty="0" smtClean="0"/>
                  <a:t>   2</a:t>
                </a:r>
                <a14:m>
                  <m:oMath xmlns:m="http://schemas.openxmlformats.org/officeDocument/2006/math">
                    <m:r>
                      <a:rPr lang="en-US" i="1">
                        <a:latin typeface="Cambria Math" panose="02040503050406030204" pitchFamily="18" charset="0"/>
                      </a:rPr>
                      <m:t>𝑥</m:t>
                    </m:r>
                    <m:r>
                      <a:rPr lang="en-US" i="1">
                        <a:latin typeface="Cambria Math" panose="02040503050406030204" pitchFamily="18" charset="0"/>
                      </a:rPr>
                      <m:t> </m:t>
                    </m:r>
                  </m:oMath>
                </a14:m>
                <a:r>
                  <a:rPr lang="en-CA" dirty="0" smtClean="0"/>
                  <a:t>+3 </a:t>
                </a:r>
                <a:r>
                  <a:rPr lang="en-CA" dirty="0"/>
                  <a:t>= </a:t>
                </a:r>
                <a:endParaRPr lang="en-CA" sz="3600" dirty="0"/>
              </a:p>
              <a:p>
                <a:pPr lvl="2"/>
                <a:r>
                  <a:rPr lang="en-CA" dirty="0"/>
                  <a:t>Step 2: 2(2)+3 = </a:t>
                </a:r>
                <a:endParaRPr lang="en-CA" sz="3600" dirty="0"/>
              </a:p>
              <a:p>
                <a:pPr lvl="2"/>
                <a:r>
                  <a:rPr lang="en-CA" dirty="0"/>
                  <a:t>Step 3:  </a:t>
                </a:r>
                <a:r>
                  <a:rPr lang="en-CA" dirty="0" smtClean="0"/>
                  <a:t>    4+3 </a:t>
                </a:r>
                <a:r>
                  <a:rPr lang="en-CA" dirty="0"/>
                  <a:t>= </a:t>
                </a:r>
                <a:r>
                  <a:rPr lang="en-CA" b="1" dirty="0"/>
                  <a:t>7</a:t>
                </a:r>
                <a:endParaRPr lang="en-CA" sz="3600" dirty="0"/>
              </a:p>
              <a:p>
                <a:pPr lvl="1">
                  <a:buFont typeface="Arial" panose="020B0604020202020204" pitchFamily="34" charset="0"/>
                  <a:buChar char="•"/>
                </a:pPr>
                <a:r>
                  <a:rPr lang="en-CA" dirty="0"/>
                  <a:t>Place the value 7  in the output  column beside the input 2</a:t>
                </a:r>
                <a:r>
                  <a:rPr lang="en-CA" dirty="0" smtClean="0"/>
                  <a:t>. </a:t>
                </a:r>
                <a:endParaRPr lang="en-CA" sz="4000" dirty="0"/>
              </a:p>
              <a:p>
                <a:pPr lvl="1">
                  <a:buFont typeface="Arial" panose="020B0604020202020204" pitchFamily="34" charset="0"/>
                  <a:buChar char="•"/>
                </a:pPr>
                <a:r>
                  <a:rPr lang="en-CA" dirty="0"/>
                  <a:t>Complete the rest of the output column the same way.</a:t>
                </a:r>
                <a:endParaRPr lang="en-US" dirty="0" smtClean="0"/>
              </a:p>
              <a:p>
                <a:endParaRPr lang="en-CA" dirty="0"/>
              </a:p>
            </p:txBody>
          </p:sp>
        </mc:Choice>
        <mc:Fallback>
          <p:sp>
            <p:nvSpPr>
              <p:cNvPr id="3" name="Content Placeholder 2"/>
              <p:cNvSpPr>
                <a:spLocks noGrp="1" noRot="1" noChangeAspect="1" noMove="1" noResize="1" noEditPoints="1" noAdjustHandles="1" noChangeArrowheads="1" noChangeShapeType="1" noTextEdit="1"/>
              </p:cNvSpPr>
              <p:nvPr>
                <p:ph idx="1"/>
              </p:nvPr>
            </p:nvSpPr>
            <p:spPr>
              <a:blipFill rotWithShape="1">
                <a:blip r:embed="rId3"/>
                <a:stretch>
                  <a:fillRect t="-1213" r="-815"/>
                </a:stretch>
              </a:blipFill>
            </p:spPr>
            <p:txBody>
              <a:bodyPr/>
              <a:lstStyle/>
              <a:p>
                <a:r>
                  <a:rPr lang="en-CA">
                    <a:noFill/>
                  </a:rPr>
                  <a:t> </a:t>
                </a:r>
              </a:p>
            </p:txBody>
          </p:sp>
        </mc:Fallback>
      </mc:AlternateContent>
    </p:spTree>
    <p:extLst>
      <p:ext uri="{BB962C8B-B14F-4D97-AF65-F5344CB8AC3E}">
        <p14:creationId xmlns:p14="http://schemas.microsoft.com/office/powerpoint/2010/main" val="390162454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362</TotalTime>
  <Words>1691</Words>
  <Application>Microsoft Office PowerPoint</Application>
  <PresentationFormat>On-screen Show (4:3)</PresentationFormat>
  <Paragraphs>202</Paragraphs>
  <Slides>20</Slides>
  <Notes>19</Notes>
  <HiddenSlides>0</HiddenSlides>
  <MMClips>0</MMClips>
  <ScaleCrop>false</ScaleCrop>
  <HeadingPairs>
    <vt:vector size="4" baseType="variant">
      <vt:variant>
        <vt:lpstr>Theme</vt:lpstr>
      </vt:variant>
      <vt:variant>
        <vt:i4>1</vt:i4>
      </vt:variant>
      <vt:variant>
        <vt:lpstr>Slide Titles</vt:lpstr>
      </vt:variant>
      <vt:variant>
        <vt:i4>20</vt:i4>
      </vt:variant>
    </vt:vector>
  </HeadingPairs>
  <TitlesOfParts>
    <vt:vector size="21" baseType="lpstr">
      <vt:lpstr>Office Theme</vt:lpstr>
      <vt:lpstr>How to Graph an Expression</vt:lpstr>
      <vt:lpstr>PowerPoint Presentation</vt:lpstr>
      <vt:lpstr>Step 1:  Gather the Required Supplies</vt:lpstr>
      <vt:lpstr>Step2: Build a Table of Values</vt:lpstr>
      <vt:lpstr>Step2: Build a Table of Values</vt:lpstr>
      <vt:lpstr>Table of Values</vt:lpstr>
      <vt:lpstr>Step 3: Calculating the Output</vt:lpstr>
      <vt:lpstr>Updated Table of Values</vt:lpstr>
      <vt:lpstr>Step 3: Calculating the Output</vt:lpstr>
      <vt:lpstr>Finished Table of Values</vt:lpstr>
      <vt:lpstr>Step 4: Draw the Axis</vt:lpstr>
      <vt:lpstr>Step 4: Draw the Axis</vt:lpstr>
      <vt:lpstr>Step 4: Draw the Axis</vt:lpstr>
      <vt:lpstr>Step 4: Draw the Axis</vt:lpstr>
      <vt:lpstr>Step 4: Draw the Axis</vt:lpstr>
      <vt:lpstr>Step 5: Plot the Data Points</vt:lpstr>
      <vt:lpstr>Step 5: Plot the Data Points</vt:lpstr>
      <vt:lpstr>Step 5: Plot the Data Points</vt:lpstr>
      <vt:lpstr>Step 6: Connect you Data Points</vt:lpstr>
      <vt:lpstr>Final Graph of Expression</vt:lpstr>
    </vt:vector>
  </TitlesOfParts>
  <Company>srsd119</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How to Graph an Expression.</dc:title>
  <dc:creator>Bennington, Chris</dc:creator>
  <cp:lastModifiedBy>Bennington, Chris</cp:lastModifiedBy>
  <cp:revision>35</cp:revision>
  <dcterms:created xsi:type="dcterms:W3CDTF">2016-06-28T04:14:40Z</dcterms:created>
  <dcterms:modified xsi:type="dcterms:W3CDTF">2016-06-30T19:21:17Z</dcterms:modified>
</cp:coreProperties>
</file>