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57" r:id="rId4"/>
    <p:sldId id="260" r:id="rId5"/>
    <p:sldId id="261" r:id="rId6"/>
    <p:sldId id="262" r:id="rId7"/>
    <p:sldId id="265" r:id="rId8"/>
    <p:sldId id="263" r:id="rId9"/>
    <p:sldId id="264" r:id="rId10"/>
    <p:sldId id="266" r:id="rId11"/>
    <p:sldId id="267" r:id="rId12"/>
    <p:sldId id="268" r:id="rId13"/>
    <p:sldId id="269" r:id="rId14"/>
    <p:sldId id="270" r:id="rId15"/>
    <p:sldId id="271" r:id="rId16"/>
    <p:sldId id="282" r:id="rId17"/>
    <p:sldId id="272" r:id="rId18"/>
    <p:sldId id="273" r:id="rId19"/>
    <p:sldId id="274" r:id="rId20"/>
    <p:sldId id="275" r:id="rId21"/>
    <p:sldId id="276" r:id="rId22"/>
    <p:sldId id="277" r:id="rId23"/>
    <p:sldId id="278" r:id="rId24"/>
    <p:sldId id="279" r:id="rId25"/>
    <p:sldId id="281" r:id="rId26"/>
    <p:sldId id="280"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79" autoAdjust="0"/>
  </p:normalViewPr>
  <p:slideViewPr>
    <p:cSldViewPr>
      <p:cViewPr>
        <p:scale>
          <a:sx n="64" d="100"/>
          <a:sy n="64" d="100"/>
        </p:scale>
        <p:origin x="-15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DD833-E3B3-4538-A1FA-D88683F4551A}" type="datetimeFigureOut">
              <a:rPr lang="en-CA" smtClean="0"/>
              <a:t>27/07/2016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B2A31-5C85-4C2D-B381-D0AFC691CC73}" type="slidenum">
              <a:rPr lang="en-CA" smtClean="0"/>
              <a:t>‹#›</a:t>
            </a:fld>
            <a:endParaRPr lang="en-CA"/>
          </a:p>
        </p:txBody>
      </p:sp>
    </p:spTree>
    <p:extLst>
      <p:ext uri="{BB962C8B-B14F-4D97-AF65-F5344CB8AC3E}">
        <p14:creationId xmlns:p14="http://schemas.microsoft.com/office/powerpoint/2010/main" val="427108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 Ferries</a:t>
            </a:r>
            <a:r>
              <a:rPr lang="en-US" baseline="0" dirty="0" smtClean="0"/>
              <a:t> is one of the ways to travel when visiting Vancouver Island. This virtual tour gives you a chance to see what it is like to travel on BC Ferries and the sites and services provided.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a:t>
            </a:fld>
            <a:endParaRPr lang="en-CA"/>
          </a:p>
        </p:txBody>
      </p:sp>
    </p:spTree>
    <p:extLst>
      <p:ext uri="{BB962C8B-B14F-4D97-AF65-F5344CB8AC3E}">
        <p14:creationId xmlns:p14="http://schemas.microsoft.com/office/powerpoint/2010/main" val="196549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Spread throughout the ship are maps showing the variety of ferry</a:t>
            </a:r>
            <a:r>
              <a:rPr lang="en-US" baseline="0" dirty="0" smtClean="0"/>
              <a:t> routes in the area. The route we are taking is highlighted in blue.</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10</a:t>
            </a:fld>
            <a:endParaRPr lang="en-CA"/>
          </a:p>
        </p:txBody>
      </p:sp>
    </p:spTree>
    <p:extLst>
      <p:ext uri="{BB962C8B-B14F-4D97-AF65-F5344CB8AC3E}">
        <p14:creationId xmlns:p14="http://schemas.microsoft.com/office/powerpoint/2010/main" val="114942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Located on deck 6 and popular with business travelers and adults t</a:t>
            </a:r>
            <a:r>
              <a:rPr lang="en-US" dirty="0" smtClean="0"/>
              <a:t>he </a:t>
            </a:r>
            <a:r>
              <a:rPr lang="en-US" dirty="0" err="1" smtClean="0"/>
              <a:t>Sea</a:t>
            </a:r>
            <a:r>
              <a:rPr lang="en-US" baseline="0" dirty="0" err="1" smtClean="0"/>
              <a:t>west</a:t>
            </a:r>
            <a:r>
              <a:rPr lang="en-US" baseline="0" dirty="0" smtClean="0"/>
              <a:t> Lounge is a great are to sit and relax, completely private </a:t>
            </a:r>
            <a:r>
              <a:rPr lang="en-US" baseline="0" dirty="0" err="1" smtClean="0"/>
              <a:t>passangers</a:t>
            </a:r>
            <a:r>
              <a:rPr lang="en-US" baseline="0" dirty="0" smtClean="0"/>
              <a:t> can get a coffee, alcoholic drinks, read a magazine or a newspaper or grab a small bite in peace and quiet (think no kids!). Passengers also have a great view out the front of the ferry as it travels. Cost is $12.00.</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11</a:t>
            </a:fld>
            <a:endParaRPr lang="en-CA"/>
          </a:p>
        </p:txBody>
      </p:sp>
    </p:spTree>
    <p:extLst>
      <p:ext uri="{BB962C8B-B14F-4D97-AF65-F5344CB8AC3E}">
        <p14:creationId xmlns:p14="http://schemas.microsoft.com/office/powerpoint/2010/main" val="255790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happen to be really Hungry the Pacific Buffet is a great place to refuel. Many travelers head straight here once they board the ferry in order to grab a meal after a long drive, especially if you came from Saskatchewan! The buffet includes hot and cold items along with a great dessert bar and best of all, you can go back for more! Cost is 18.50 for adults and $10 for children 5 to 11.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12</a:t>
            </a:fld>
            <a:endParaRPr lang="en-CA"/>
          </a:p>
        </p:txBody>
      </p:sp>
    </p:spTree>
    <p:extLst>
      <p:ext uri="{BB962C8B-B14F-4D97-AF65-F5344CB8AC3E}">
        <p14:creationId xmlns:p14="http://schemas.microsoft.com/office/powerpoint/2010/main" val="420661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largest eating areas on the ship, the Costal Café offers a wide variety of food from hot appetizers like burgers, chicken fingers and fries to more local fare such as Pacific Salmon salads. Best thing about this option is you can pick how much or little you want to eat for reasonable prices.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13</a:t>
            </a:fld>
            <a:endParaRPr lang="en-CA"/>
          </a:p>
        </p:txBody>
      </p:sp>
    </p:spTree>
    <p:extLst>
      <p:ext uri="{BB962C8B-B14F-4D97-AF65-F5344CB8AC3E}">
        <p14:creationId xmlns:p14="http://schemas.microsoft.com/office/powerpoint/2010/main" val="1526384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Costal Café is</a:t>
            </a:r>
            <a:r>
              <a:rPr lang="en-US" baseline="0" dirty="0" smtClean="0"/>
              <a:t> located in the </a:t>
            </a:r>
            <a:r>
              <a:rPr lang="en-US" baseline="0" dirty="0" err="1" smtClean="0"/>
              <a:t>centre</a:t>
            </a:r>
            <a:r>
              <a:rPr lang="en-US" baseline="0" dirty="0" smtClean="0"/>
              <a:t> of the ship and yet still has great views out the windows of the surrounding ocean and islands. As you can see it is very popular and on packed ferries you can expect lineups to get  your food. In spite of the large crowds the service is excellent and all patrons get their food quickly and tables are cleared promptly once passengers are done.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14</a:t>
            </a:fld>
            <a:endParaRPr lang="en-CA"/>
          </a:p>
        </p:txBody>
      </p:sp>
    </p:spTree>
    <p:extLst>
      <p:ext uri="{BB962C8B-B14F-4D97-AF65-F5344CB8AC3E}">
        <p14:creationId xmlns:p14="http://schemas.microsoft.com/office/powerpoint/2010/main" val="265030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Kids? Then a great option for them is</a:t>
            </a:r>
            <a:r>
              <a:rPr lang="en-US" baseline="0" dirty="0" smtClean="0"/>
              <a:t> the pirate ship meal which comes with a variety of hot entries from burgers to chicken fingers, a cold fountain fresh drink, pudding and even a gold (chocolate) coin.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15</a:t>
            </a:fld>
            <a:endParaRPr lang="en-CA"/>
          </a:p>
        </p:txBody>
      </p:sp>
    </p:spTree>
    <p:extLst>
      <p:ext uri="{BB962C8B-B14F-4D97-AF65-F5344CB8AC3E}">
        <p14:creationId xmlns:p14="http://schemas.microsoft.com/office/powerpoint/2010/main" val="449525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not in for a meal but need to pick up a coffee and a small bite then try out the Coastal Café, located near the Passages</a:t>
            </a:r>
            <a:r>
              <a:rPr lang="en-US" baseline="0" dirty="0" smtClean="0"/>
              <a:t> gift shop for a quick bite.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16</a:t>
            </a:fld>
            <a:endParaRPr lang="en-CA"/>
          </a:p>
        </p:txBody>
      </p:sp>
    </p:spTree>
    <p:extLst>
      <p:ext uri="{BB962C8B-B14F-4D97-AF65-F5344CB8AC3E}">
        <p14:creationId xmlns:p14="http://schemas.microsoft.com/office/powerpoint/2010/main" val="384247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very comfortable viewing areas</a:t>
            </a:r>
            <a:r>
              <a:rPr lang="en-US" baseline="0" dirty="0" smtClean="0"/>
              <a:t> throughout the ship. They provide places for you to look out the windows or watch local news, sports and weather on the flat screen TV’s.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17</a:t>
            </a:fld>
            <a:endParaRPr lang="en-CA"/>
          </a:p>
        </p:txBody>
      </p:sp>
    </p:spTree>
    <p:extLst>
      <p:ext uri="{BB962C8B-B14F-4D97-AF65-F5344CB8AC3E}">
        <p14:creationId xmlns:p14="http://schemas.microsoft.com/office/powerpoint/2010/main" val="4013046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front of one of the larger viewing areas is a Infant play area with toddler</a:t>
            </a:r>
            <a:r>
              <a:rPr lang="en-US" baseline="0" dirty="0" smtClean="0"/>
              <a:t> toys and a TV screen playing Treehouse TV for the kids. Tired parents especially enjoy this area as they can watch their kids and still be able to watch adult TV or look out the windows. If your kids are 5 or older you will need to look for the kids arcade area for them.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18</a:t>
            </a:fld>
            <a:endParaRPr lang="en-CA"/>
          </a:p>
        </p:txBody>
      </p:sp>
    </p:spTree>
    <p:extLst>
      <p:ext uri="{BB962C8B-B14F-4D97-AF65-F5344CB8AC3E}">
        <p14:creationId xmlns:p14="http://schemas.microsoft.com/office/powerpoint/2010/main" val="3175076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both sides of the ship along the </a:t>
            </a:r>
            <a:r>
              <a:rPr lang="en-US" baseline="0" dirty="0" err="1" smtClean="0"/>
              <a:t>corridoors</a:t>
            </a:r>
            <a:r>
              <a:rPr lang="en-US" baseline="0" dirty="0" smtClean="0"/>
              <a:t> you will find a wealth of tourist information brochures. If this is your first time on the ferry check out the great information about services and tourist sites on the island. You can also ask the staff for recommendations too.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19</a:t>
            </a:fld>
            <a:endParaRPr lang="en-CA"/>
          </a:p>
        </p:txBody>
      </p:sp>
    </p:spTree>
    <p:extLst>
      <p:ext uri="{BB962C8B-B14F-4D97-AF65-F5344CB8AC3E}">
        <p14:creationId xmlns:p14="http://schemas.microsoft.com/office/powerpoint/2010/main" val="72039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 Ferries first started back in the 1960s</a:t>
            </a:r>
            <a:r>
              <a:rPr lang="en-US" baseline="0" dirty="0" smtClean="0"/>
              <a:t> with two small ferries and two terminals. According to the BC Ferries website (www.bcferries.com/about) the BC Ferries company has grown into one of the largest and most complex ferry companies in the world. BC Ferries has 35 unique ships that service 47 different ports throughout the BC Pacific coast. </a:t>
            </a:r>
          </a:p>
          <a:p>
            <a:endParaRPr lang="en-US" baseline="0" dirty="0" smtClean="0"/>
          </a:p>
          <a:p>
            <a:r>
              <a:rPr lang="en-US" baseline="0" dirty="0" smtClean="0"/>
              <a:t>For today’s tour we are riding on the Spirit of Vancouver Island. Built in 1994, it is one of the largest ships to ever be built in British Columbia. The ship also happens to be one of the most environmentally friendly and comfortable ships to travel on. Lets take a look at some of the services and sections on this ship.</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a:t>
            </a:fld>
            <a:endParaRPr lang="en-CA"/>
          </a:p>
        </p:txBody>
      </p:sp>
    </p:spTree>
    <p:extLst>
      <p:ext uri="{BB962C8B-B14F-4D97-AF65-F5344CB8AC3E}">
        <p14:creationId xmlns:p14="http://schemas.microsoft.com/office/powerpoint/2010/main" val="4698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Forgot</a:t>
            </a:r>
            <a:r>
              <a:rPr lang="en-US" baseline="0" dirty="0" smtClean="0"/>
              <a:t> something? Need a gift or souvenir? Need some reading material? Check out the Passages gift shop for all your needs.</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20</a:t>
            </a:fld>
            <a:endParaRPr lang="en-CA"/>
          </a:p>
        </p:txBody>
      </p:sp>
    </p:spTree>
    <p:extLst>
      <p:ext uri="{BB962C8B-B14F-4D97-AF65-F5344CB8AC3E}">
        <p14:creationId xmlns:p14="http://schemas.microsoft.com/office/powerpoint/2010/main" val="237829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shop</a:t>
            </a:r>
            <a:r>
              <a:rPr lang="en-US" baseline="0" dirty="0" smtClean="0"/>
              <a:t> also tends to have a variety of sales going on for the bargain shopper.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21</a:t>
            </a:fld>
            <a:endParaRPr lang="en-CA"/>
          </a:p>
        </p:txBody>
      </p:sp>
    </p:spTree>
    <p:extLst>
      <p:ext uri="{BB962C8B-B14F-4D97-AF65-F5344CB8AC3E}">
        <p14:creationId xmlns:p14="http://schemas.microsoft.com/office/powerpoint/2010/main" val="3072642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favorite</a:t>
            </a:r>
            <a:r>
              <a:rPr lang="en-US" baseline="0" dirty="0" smtClean="0"/>
              <a:t> with the kids and the kids-at-heart. The Kids Zone arcade provides a vintage gamers experience. Don’t forget to pack your quarters.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22</a:t>
            </a:fld>
            <a:endParaRPr lang="en-CA"/>
          </a:p>
        </p:txBody>
      </p:sp>
    </p:spTree>
    <p:extLst>
      <p:ext uri="{BB962C8B-B14F-4D97-AF65-F5344CB8AC3E}">
        <p14:creationId xmlns:p14="http://schemas.microsoft.com/office/powerpoint/2010/main" val="954613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find a wide variety of arcade games from Rally</a:t>
            </a:r>
            <a:r>
              <a:rPr lang="en-US" baseline="0" dirty="0" smtClean="0"/>
              <a:t> car to Pac Man and many different titles in between.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23</a:t>
            </a:fld>
            <a:endParaRPr lang="en-CA"/>
          </a:p>
        </p:txBody>
      </p:sp>
    </p:spTree>
    <p:extLst>
      <p:ext uri="{BB962C8B-B14F-4D97-AF65-F5344CB8AC3E}">
        <p14:creationId xmlns:p14="http://schemas.microsoft.com/office/powerpoint/2010/main" val="374228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forward observation lounge allows you</a:t>
            </a:r>
            <a:r>
              <a:rPr lang="en-US" baseline="0" dirty="0" smtClean="0"/>
              <a:t> to sit back and enjoy the trip in internal comfort. A great area to be if your not up for fresh air, there is bad weather and you still want to enjoy the view. Best of all it’s free.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24</a:t>
            </a:fld>
            <a:endParaRPr lang="en-CA"/>
          </a:p>
        </p:txBody>
      </p:sp>
    </p:spTree>
    <p:extLst>
      <p:ext uri="{BB962C8B-B14F-4D97-AF65-F5344CB8AC3E}">
        <p14:creationId xmlns:p14="http://schemas.microsoft.com/office/powerpoint/2010/main" val="3490248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your trip its time to head back down to you vehicle. This sign will great you</a:t>
            </a:r>
            <a:r>
              <a:rPr lang="en-US" baseline="0" dirty="0" smtClean="0"/>
              <a:t> as you get ready to depart.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25</a:t>
            </a:fld>
            <a:endParaRPr lang="en-CA"/>
          </a:p>
        </p:txBody>
      </p:sp>
    </p:spTree>
    <p:extLst>
      <p:ext uri="{BB962C8B-B14F-4D97-AF65-F5344CB8AC3E}">
        <p14:creationId xmlns:p14="http://schemas.microsoft.com/office/powerpoint/2010/main" val="189517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 the tour of the Spirit of</a:t>
            </a:r>
            <a:r>
              <a:rPr lang="en-US" baseline="0" dirty="0" smtClean="0"/>
              <a:t> Vancouver Island BC ferry! I hope you have enjoyed the trip and hopefully plan to try it in real life in the future. </a:t>
            </a:r>
          </a:p>
          <a:p>
            <a:endParaRPr lang="en-US" baseline="0" dirty="0" smtClean="0"/>
          </a:p>
          <a:p>
            <a:r>
              <a:rPr lang="en-US" baseline="0" dirty="0" smtClean="0"/>
              <a:t>Thanks for watching. </a:t>
            </a:r>
          </a:p>
          <a:p>
            <a:endParaRPr lang="en-US" baseline="0" dirty="0" smtClean="0"/>
          </a:p>
          <a:p>
            <a:r>
              <a:rPr lang="en-US" baseline="0" dirty="0" smtClean="0"/>
              <a:t>Sincerely, </a:t>
            </a:r>
          </a:p>
          <a:p>
            <a:endParaRPr lang="en-US" baseline="0" dirty="0" smtClean="0"/>
          </a:p>
          <a:p>
            <a:r>
              <a:rPr lang="en-US" baseline="0" dirty="0" smtClean="0"/>
              <a:t>Chris Bennington.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26</a:t>
            </a:fld>
            <a:endParaRPr lang="en-CA"/>
          </a:p>
        </p:txBody>
      </p:sp>
    </p:spTree>
    <p:extLst>
      <p:ext uri="{BB962C8B-B14F-4D97-AF65-F5344CB8AC3E}">
        <p14:creationId xmlns:p14="http://schemas.microsoft.com/office/powerpoint/2010/main" val="1491609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Oops!</a:t>
            </a:r>
            <a:r>
              <a:rPr lang="en-US" baseline="0" dirty="0" smtClean="0"/>
              <a:t> You clicked on an area you are not allowed to go into. Good thing your not sneaking around on the real trip. That would land you in trouble. To get back to the directory simply click on the BC Ferries icon.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27</a:t>
            </a:fld>
            <a:endParaRPr lang="en-CA"/>
          </a:p>
        </p:txBody>
      </p:sp>
    </p:spTree>
    <p:extLst>
      <p:ext uri="{BB962C8B-B14F-4D97-AF65-F5344CB8AC3E}">
        <p14:creationId xmlns:p14="http://schemas.microsoft.com/office/powerpoint/2010/main" val="177986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many ship directories located</a:t>
            </a:r>
            <a:r>
              <a:rPr lang="en-US" baseline="0" dirty="0" smtClean="0"/>
              <a:t> throughout the ship. This directory has been adjusted so that you can take a virtual tour of any section of the ship by simply moving your cursor over the area and clicking. Feel free to use this directory to get more information about certain services provided, or feel free to follow this tour by simply clicking the next slide button or anywhere off the ship directory picture.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3</a:t>
            </a:fld>
            <a:endParaRPr lang="en-CA"/>
          </a:p>
        </p:txBody>
      </p:sp>
    </p:spTree>
    <p:extLst>
      <p:ext uri="{BB962C8B-B14F-4D97-AF65-F5344CB8AC3E}">
        <p14:creationId xmlns:p14="http://schemas.microsoft.com/office/powerpoint/2010/main" val="33301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board the ferry in your vehicle</a:t>
            </a:r>
            <a:r>
              <a:rPr lang="en-US" baseline="0" dirty="0" smtClean="0"/>
              <a:t> you will be parked on the 2 vehicle parking decks. The upper deck, pictured here is for cars, vans and small trucks. The lower deck has a higher roof and can support semi trucks, campers, trailers and larger vehicles. The Spirit of Vancouver has the capacity to hold 470 cars and over 2000 people!</a:t>
            </a:r>
          </a:p>
          <a:p>
            <a:endParaRPr lang="en-US" baseline="0" dirty="0" smtClean="0"/>
          </a:p>
          <a:p>
            <a:r>
              <a:rPr lang="en-US" baseline="0" dirty="0" smtClean="0"/>
              <a:t>Residents of the island who travel frequently, or very tired drivers sometimes just crack a window and stay in their vehicles for the trip, which takes around 1 ½ hours from </a:t>
            </a:r>
            <a:r>
              <a:rPr lang="en-US" baseline="0" dirty="0" err="1" smtClean="0"/>
              <a:t>Tsawassen</a:t>
            </a:r>
            <a:r>
              <a:rPr lang="en-US" baseline="0" dirty="0" smtClean="0"/>
              <a:t> Terminal on the mainland to Swartz Bay on Vancouver Island. But this is boring! There is so much to see and do on the ferry. In order to get to the </a:t>
            </a:r>
            <a:r>
              <a:rPr lang="en-US" baseline="0" dirty="0" err="1" smtClean="0"/>
              <a:t>uppoer</a:t>
            </a:r>
            <a:r>
              <a:rPr lang="en-US" baseline="0" dirty="0" smtClean="0"/>
              <a:t> decks head for the elevator, pictured here in the middle of the picture or one of the many stairwells located behind a sliding door along the </a:t>
            </a:r>
            <a:r>
              <a:rPr lang="en-US" baseline="0" dirty="0" err="1" smtClean="0"/>
              <a:t>centre</a:t>
            </a:r>
            <a:r>
              <a:rPr lang="en-US" baseline="0" dirty="0" smtClean="0"/>
              <a:t> column of the ship.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4</a:t>
            </a:fld>
            <a:endParaRPr lang="en-CA"/>
          </a:p>
        </p:txBody>
      </p:sp>
    </p:spTree>
    <p:extLst>
      <p:ext uri="{BB962C8B-B14F-4D97-AF65-F5344CB8AC3E}">
        <p14:creationId xmlns:p14="http://schemas.microsoft.com/office/powerpoint/2010/main" val="86850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5</a:t>
            </a:r>
            <a:r>
              <a:rPr lang="en-US" baseline="0" dirty="0" smtClean="0"/>
              <a:t> </a:t>
            </a:r>
            <a:r>
              <a:rPr lang="en-US" dirty="0" smtClean="0"/>
              <a:t>decks that passengers can</a:t>
            </a:r>
            <a:r>
              <a:rPr lang="en-US" baseline="0" dirty="0" smtClean="0"/>
              <a:t> roam on when on this ferry. The lower two are the vehicle decks while the upper three are a combination of viewing areas, restaurants, gift shops and a variety of other services. Stairwells like the one in the picture connect all the decks. The stairwells can be quite steep so be careful when using these with small children.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5</a:t>
            </a:fld>
            <a:endParaRPr lang="en-CA"/>
          </a:p>
        </p:txBody>
      </p:sp>
    </p:spTree>
    <p:extLst>
      <p:ext uri="{BB962C8B-B14F-4D97-AF65-F5344CB8AC3E}">
        <p14:creationId xmlns:p14="http://schemas.microsoft.com/office/powerpoint/2010/main" val="403614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first places to go check out on the ferry is the outside observation decks. Located all over the ferry on all three levels, these decks provide a refreshing breeze and great views of the ocean passageways and islands on your travels. The picture above shows the layout of the deck on the either side of the ship.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6</a:t>
            </a:fld>
            <a:endParaRPr lang="en-CA"/>
          </a:p>
        </p:txBody>
      </p:sp>
    </p:spTree>
    <p:extLst>
      <p:ext uri="{BB962C8B-B14F-4D97-AF65-F5344CB8AC3E}">
        <p14:creationId xmlns:p14="http://schemas.microsoft.com/office/powerpoint/2010/main" val="104125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favorite past times is to watch the ship leave the</a:t>
            </a:r>
            <a:r>
              <a:rPr lang="en-US" baseline="0" dirty="0" smtClean="0"/>
              <a:t> port. It is possible to spot many sea birds, seals, and other creatures in the waters around the port.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7</a:t>
            </a:fld>
            <a:endParaRPr lang="en-CA"/>
          </a:p>
        </p:txBody>
      </p:sp>
    </p:spTree>
    <p:extLst>
      <p:ext uri="{BB962C8B-B14F-4D97-AF65-F5344CB8AC3E}">
        <p14:creationId xmlns:p14="http://schemas.microsoft.com/office/powerpoint/2010/main" val="10434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a:t>
            </a:r>
            <a:r>
              <a:rPr lang="en-US" baseline="0" dirty="0" smtClean="0"/>
              <a:t> cases you also get a chance to see another ferries come by as you get started on your journey. Here we saw a Ferry coming into dock from Nanaimo just as we were getting underway.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8</a:t>
            </a:fld>
            <a:endParaRPr lang="en-CA"/>
          </a:p>
        </p:txBody>
      </p:sp>
    </p:spTree>
    <p:extLst>
      <p:ext uri="{BB962C8B-B14F-4D97-AF65-F5344CB8AC3E}">
        <p14:creationId xmlns:p14="http://schemas.microsoft.com/office/powerpoint/2010/main" val="412069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rear of the ship in a large observation area that is protected from the wind. Passengers love to sit here on the benches and</a:t>
            </a:r>
            <a:r>
              <a:rPr lang="en-US" baseline="0" dirty="0" smtClean="0"/>
              <a:t> chairs during their trip. They can sun tan, read and watch the other boats go by from this great open area. </a:t>
            </a:r>
            <a:endParaRPr lang="en-CA" dirty="0"/>
          </a:p>
        </p:txBody>
      </p:sp>
      <p:sp>
        <p:nvSpPr>
          <p:cNvPr id="4" name="Slide Number Placeholder 3"/>
          <p:cNvSpPr>
            <a:spLocks noGrp="1"/>
          </p:cNvSpPr>
          <p:nvPr>
            <p:ph type="sldNum" sz="quarter" idx="10"/>
          </p:nvPr>
        </p:nvSpPr>
        <p:spPr/>
        <p:txBody>
          <a:bodyPr/>
          <a:lstStyle/>
          <a:p>
            <a:fld id="{8FAB2A31-5C85-4C2D-B381-D0AFC691CC73}" type="slidenum">
              <a:rPr lang="en-CA" smtClean="0"/>
              <a:t>9</a:t>
            </a:fld>
            <a:endParaRPr lang="en-CA"/>
          </a:p>
        </p:txBody>
      </p:sp>
    </p:spTree>
    <p:extLst>
      <p:ext uri="{BB962C8B-B14F-4D97-AF65-F5344CB8AC3E}">
        <p14:creationId xmlns:p14="http://schemas.microsoft.com/office/powerpoint/2010/main" val="9792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55DD05F-EC81-40EA-9CC8-64685C38A25B}" type="datetimeFigureOut">
              <a:rPr lang="en-CA" smtClean="0"/>
              <a:t>27/07/2016</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37F04FBA-5F91-452E-8AEB-2E3B4DB28E94}"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DD05F-EC81-40EA-9CC8-64685C38A25B}" type="datetimeFigureOut">
              <a:rPr lang="en-CA" smtClean="0"/>
              <a:t>27/07/2016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F04FBA-5F91-452E-8AEB-2E3B4DB28E9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DD05F-EC81-40EA-9CC8-64685C38A25B}" type="datetimeFigureOut">
              <a:rPr lang="en-CA" smtClean="0"/>
              <a:t>27/07/2016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F04FBA-5F91-452E-8AEB-2E3B4DB28E94}"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DD05F-EC81-40EA-9CC8-64685C38A25B}" type="datetimeFigureOut">
              <a:rPr lang="en-CA" smtClean="0"/>
              <a:t>27/07/2016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F04FBA-5F91-452E-8AEB-2E3B4DB28E94}"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5DD05F-EC81-40EA-9CC8-64685C38A25B}" type="datetimeFigureOut">
              <a:rPr lang="en-CA" smtClean="0"/>
              <a:t>27/07/2016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F04FBA-5F91-452E-8AEB-2E3B4DB28E94}"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5DD05F-EC81-40EA-9CC8-64685C38A25B}" type="datetimeFigureOut">
              <a:rPr lang="en-CA" smtClean="0"/>
              <a:t>27/07/2016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F04FBA-5F91-452E-8AEB-2E3B4DB28E94}"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5DD05F-EC81-40EA-9CC8-64685C38A25B}" type="datetimeFigureOut">
              <a:rPr lang="en-CA" smtClean="0"/>
              <a:t>27/07/2016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F04FBA-5F91-452E-8AEB-2E3B4DB28E94}"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5DD05F-EC81-40EA-9CC8-64685C38A25B}" type="datetimeFigureOut">
              <a:rPr lang="en-CA" smtClean="0"/>
              <a:t>27/07/2016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F04FBA-5F91-452E-8AEB-2E3B4DB28E94}"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DD05F-EC81-40EA-9CC8-64685C38A25B}" type="datetimeFigureOut">
              <a:rPr lang="en-CA" smtClean="0"/>
              <a:t>27/07/2016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F04FBA-5F91-452E-8AEB-2E3B4DB28E94}"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5DD05F-EC81-40EA-9CC8-64685C38A25B}" type="datetimeFigureOut">
              <a:rPr lang="en-CA" smtClean="0"/>
              <a:t>27/07/2016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F04FBA-5F91-452E-8AEB-2E3B4DB28E94}"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5DD05F-EC81-40EA-9CC8-64685C38A25B}" type="datetimeFigureOut">
              <a:rPr lang="en-CA" smtClean="0"/>
              <a:t>27/07/2016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37F04FBA-5F91-452E-8AEB-2E3B4DB28E94}" type="slidenum">
              <a:rPr lang="en-CA" smtClean="0"/>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5DD05F-EC81-40EA-9CC8-64685C38A25B}" type="datetimeFigureOut">
              <a:rPr lang="en-CA" smtClean="0"/>
              <a:t>27/07/2016</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F04FBA-5F91-452E-8AEB-2E3B4DB28E94}" type="slidenum">
              <a:rPr lang="en-CA" smtClean="0"/>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3.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6.xml"/><Relationship Id="rId18" Type="http://schemas.openxmlformats.org/officeDocument/2006/relationships/image" Target="../media/image5.jpeg"/><Relationship Id="rId3" Type="http://schemas.openxmlformats.org/officeDocument/2006/relationships/image" Target="../media/image6.jpeg"/><Relationship Id="rId7" Type="http://schemas.openxmlformats.org/officeDocument/2006/relationships/slide" Target="slide16.xml"/><Relationship Id="rId12" Type="http://schemas.openxmlformats.org/officeDocument/2006/relationships/slide" Target="slide27.xml"/><Relationship Id="rId17" Type="http://schemas.openxmlformats.org/officeDocument/2006/relationships/slide" Target="slide3.xml"/><Relationship Id="rId2" Type="http://schemas.openxmlformats.org/officeDocument/2006/relationships/notesSlide" Target="../notesSlides/notesSlide3.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9.xml"/><Relationship Id="rId5" Type="http://schemas.openxmlformats.org/officeDocument/2006/relationships/slide" Target="slide13.xml"/><Relationship Id="rId15" Type="http://schemas.openxmlformats.org/officeDocument/2006/relationships/slide" Target="slide18.xml"/><Relationship Id="rId10" Type="http://schemas.openxmlformats.org/officeDocument/2006/relationships/slide" Target="slide11.xml"/><Relationship Id="rId4" Type="http://schemas.openxmlformats.org/officeDocument/2006/relationships/slide" Target="slide12.xml"/><Relationship Id="rId9" Type="http://schemas.openxmlformats.org/officeDocument/2006/relationships/slide" Target="slide17.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359" y="908720"/>
            <a:ext cx="7851648" cy="892696"/>
          </a:xfrm>
        </p:spPr>
        <p:txBody>
          <a:bodyPr/>
          <a:lstStyle/>
          <a:p>
            <a:r>
              <a:rPr lang="en-US" dirty="0" smtClean="0"/>
              <a:t>BC Ferries Virtual Tour</a:t>
            </a:r>
            <a:endParaRPr lang="en-CA" dirty="0"/>
          </a:p>
        </p:txBody>
      </p:sp>
      <p:sp>
        <p:nvSpPr>
          <p:cNvPr id="3" name="Subtitle 2"/>
          <p:cNvSpPr>
            <a:spLocks noGrp="1"/>
          </p:cNvSpPr>
          <p:nvPr>
            <p:ph type="subTitle" idx="1"/>
          </p:nvPr>
        </p:nvSpPr>
        <p:spPr>
          <a:xfrm>
            <a:off x="664835" y="5782496"/>
            <a:ext cx="7854696" cy="832056"/>
          </a:xfrm>
        </p:spPr>
        <p:txBody>
          <a:bodyPr>
            <a:normAutofit fontScale="92500" lnSpcReduction="10000"/>
          </a:bodyPr>
          <a:lstStyle/>
          <a:p>
            <a:r>
              <a:rPr lang="en-US" dirty="0" smtClean="0"/>
              <a:t>By: Chris Bennington</a:t>
            </a:r>
          </a:p>
          <a:p>
            <a:r>
              <a:rPr lang="en-US" dirty="0" smtClean="0"/>
              <a:t>For ETAD 803</a:t>
            </a:r>
            <a:endParaRPr lang="en-CA" dirty="0"/>
          </a:p>
        </p:txBody>
      </p:sp>
      <p:pic>
        <p:nvPicPr>
          <p:cNvPr id="1026" name="Picture 2" descr="C:\Users\chrisbennington\Desktop\Masters\Ferry pictures\IMG_2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832" y="2060848"/>
            <a:ext cx="4536504" cy="340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342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 y="1412776"/>
            <a:ext cx="4330824" cy="1143000"/>
          </a:xfrm>
        </p:spPr>
        <p:txBody>
          <a:bodyPr>
            <a:normAutofit fontScale="90000"/>
          </a:bodyPr>
          <a:lstStyle/>
          <a:p>
            <a:r>
              <a:rPr lang="en-US" dirty="0" smtClean="0"/>
              <a:t>Map of our Route</a:t>
            </a:r>
            <a:endParaRPr lang="en-CA" dirty="0"/>
          </a:p>
        </p:txBody>
      </p:sp>
      <p:pic>
        <p:nvPicPr>
          <p:cNvPr id="5" name="Picture 3" descr="C:\Users\chrisbennington\Desktop\Masters\Ferry pictures\bc Ferries logo.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979968"/>
            <a:ext cx="3060700" cy="4699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427984" y="836712"/>
            <a:ext cx="4322440" cy="5894549"/>
            <a:chOff x="3966964" y="0"/>
            <a:chExt cx="5143500" cy="6858000"/>
          </a:xfrm>
        </p:grpSpPr>
        <p:pic>
          <p:nvPicPr>
            <p:cNvPr id="11266" name="Picture 2" descr="C:\Users\chrisbennington\Desktop\Masters\Ferry pictures\IMG_22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964"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5613224" y="854439"/>
              <a:ext cx="1926828" cy="3541310"/>
            </a:xfrm>
            <a:custGeom>
              <a:avLst/>
              <a:gdLst>
                <a:gd name="connsiteX0" fmla="*/ 1926828 w 1926828"/>
                <a:gd name="connsiteY0" fmla="*/ 0 h 3541310"/>
                <a:gd name="connsiteX1" fmla="*/ 727615 w 1926828"/>
                <a:gd name="connsiteY1" fmla="*/ 1499017 h 3541310"/>
                <a:gd name="connsiteX2" fmla="*/ 727615 w 1926828"/>
                <a:gd name="connsiteY2" fmla="*/ 1678899 h 3541310"/>
                <a:gd name="connsiteX3" fmla="*/ 427812 w 1926828"/>
                <a:gd name="connsiteY3" fmla="*/ 1648918 h 3541310"/>
                <a:gd name="connsiteX4" fmla="*/ 382842 w 1926828"/>
                <a:gd name="connsiteY4" fmla="*/ 1783830 h 3541310"/>
                <a:gd name="connsiteX5" fmla="*/ 472783 w 1926828"/>
                <a:gd name="connsiteY5" fmla="*/ 2008682 h 3541310"/>
                <a:gd name="connsiteX6" fmla="*/ 547733 w 1926828"/>
                <a:gd name="connsiteY6" fmla="*/ 2488368 h 3541310"/>
                <a:gd name="connsiteX7" fmla="*/ 487773 w 1926828"/>
                <a:gd name="connsiteY7" fmla="*/ 3028013 h 3541310"/>
                <a:gd name="connsiteX8" fmla="*/ 262920 w 1926828"/>
                <a:gd name="connsiteY8" fmla="*/ 3462728 h 3541310"/>
                <a:gd name="connsiteX9" fmla="*/ 23078 w 1926828"/>
                <a:gd name="connsiteY9" fmla="*/ 3537679 h 3541310"/>
                <a:gd name="connsiteX10" fmla="*/ 23078 w 1926828"/>
                <a:gd name="connsiteY10" fmla="*/ 3522689 h 354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6828" h="3541310">
                  <a:moveTo>
                    <a:pt x="1926828" y="0"/>
                  </a:moveTo>
                  <a:cubicBezTo>
                    <a:pt x="1427156" y="609600"/>
                    <a:pt x="927484" y="1219201"/>
                    <a:pt x="727615" y="1499017"/>
                  </a:cubicBezTo>
                  <a:cubicBezTo>
                    <a:pt x="527746" y="1778833"/>
                    <a:pt x="777582" y="1653916"/>
                    <a:pt x="727615" y="1678899"/>
                  </a:cubicBezTo>
                  <a:cubicBezTo>
                    <a:pt x="677648" y="1703882"/>
                    <a:pt x="485274" y="1631430"/>
                    <a:pt x="427812" y="1648918"/>
                  </a:cubicBezTo>
                  <a:cubicBezTo>
                    <a:pt x="370350" y="1666407"/>
                    <a:pt x="375347" y="1723869"/>
                    <a:pt x="382842" y="1783830"/>
                  </a:cubicBezTo>
                  <a:cubicBezTo>
                    <a:pt x="390337" y="1843791"/>
                    <a:pt x="445301" y="1891259"/>
                    <a:pt x="472783" y="2008682"/>
                  </a:cubicBezTo>
                  <a:cubicBezTo>
                    <a:pt x="500265" y="2126105"/>
                    <a:pt x="545235" y="2318480"/>
                    <a:pt x="547733" y="2488368"/>
                  </a:cubicBezTo>
                  <a:cubicBezTo>
                    <a:pt x="550231" y="2658256"/>
                    <a:pt x="535242" y="2865620"/>
                    <a:pt x="487773" y="3028013"/>
                  </a:cubicBezTo>
                  <a:cubicBezTo>
                    <a:pt x="440304" y="3190406"/>
                    <a:pt x="340369" y="3377784"/>
                    <a:pt x="262920" y="3462728"/>
                  </a:cubicBezTo>
                  <a:cubicBezTo>
                    <a:pt x="185471" y="3547672"/>
                    <a:pt x="63052" y="3527686"/>
                    <a:pt x="23078" y="3537679"/>
                  </a:cubicBezTo>
                  <a:cubicBezTo>
                    <a:pt x="-16896" y="3547672"/>
                    <a:pt x="3091" y="3535180"/>
                    <a:pt x="23078" y="35226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47888658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hrisbennington\Desktop\Masters\Ferry pictures\IMG_2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12775"/>
            <a:ext cx="6624736" cy="479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6347593"/>
            <a:ext cx="3060700" cy="4699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620688"/>
            <a:ext cx="8229600" cy="792088"/>
          </a:xfrm>
        </p:spPr>
        <p:txBody>
          <a:bodyPr>
            <a:normAutofit fontScale="90000"/>
          </a:bodyPr>
          <a:lstStyle/>
          <a:p>
            <a:r>
              <a:rPr lang="en-US" dirty="0" err="1" smtClean="0"/>
              <a:t>Seawest</a:t>
            </a:r>
            <a:r>
              <a:rPr lang="en-US" dirty="0" smtClean="0"/>
              <a:t> Lounge</a:t>
            </a:r>
            <a:endParaRPr lang="en-CA" dirty="0"/>
          </a:p>
        </p:txBody>
      </p:sp>
    </p:spTree>
    <p:extLst>
      <p:ext uri="{BB962C8B-B14F-4D97-AF65-F5344CB8AC3E}">
        <p14:creationId xmlns:p14="http://schemas.microsoft.com/office/powerpoint/2010/main" val="48978984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hrisbennington\Desktop\Masters\Ferry pictures\IMG_2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66783"/>
            <a:ext cx="6264696" cy="4698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6285345"/>
            <a:ext cx="3060700" cy="4699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620688"/>
            <a:ext cx="8229600" cy="792088"/>
          </a:xfrm>
        </p:spPr>
        <p:txBody>
          <a:bodyPr>
            <a:normAutofit fontScale="90000"/>
          </a:bodyPr>
          <a:lstStyle/>
          <a:p>
            <a:r>
              <a:rPr lang="en-US" dirty="0" smtClean="0"/>
              <a:t>Pacific Buffet</a:t>
            </a:r>
            <a:endParaRPr lang="en-CA" dirty="0"/>
          </a:p>
        </p:txBody>
      </p:sp>
    </p:spTree>
    <p:extLst>
      <p:ext uri="{BB962C8B-B14F-4D97-AF65-F5344CB8AC3E}">
        <p14:creationId xmlns:p14="http://schemas.microsoft.com/office/powerpoint/2010/main" val="7421577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4692"/>
          </a:xfrm>
        </p:spPr>
        <p:txBody>
          <a:bodyPr>
            <a:normAutofit fontScale="90000"/>
          </a:bodyPr>
          <a:lstStyle/>
          <a:p>
            <a:r>
              <a:rPr lang="en-US" dirty="0" smtClean="0"/>
              <a:t>Costal Cafe </a:t>
            </a:r>
            <a:endParaRPr lang="en-CA" dirty="0"/>
          </a:p>
        </p:txBody>
      </p:sp>
      <p:pic>
        <p:nvPicPr>
          <p:cNvPr id="14338" name="Picture 2" descr="C:\Users\chrisbennington\Desktop\Masters\Ferry pictures\IMG_22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48780"/>
            <a:ext cx="6408712" cy="48065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6255314"/>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824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hrisbennington\Desktop\Masters\Ferry pictures\IMG_22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15081"/>
            <a:ext cx="7623944" cy="57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9097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3909748" cy="3107264"/>
          </a:xfrm>
        </p:spPr>
        <p:txBody>
          <a:bodyPr>
            <a:normAutofit/>
          </a:bodyPr>
          <a:lstStyle/>
          <a:p>
            <a:pPr algn="ctr"/>
            <a:r>
              <a:rPr lang="en-US" dirty="0" smtClean="0"/>
              <a:t>The Pirate Ship Meal. </a:t>
            </a:r>
            <a:br>
              <a:rPr lang="en-US" dirty="0" smtClean="0"/>
            </a:br>
            <a:r>
              <a:rPr lang="en-US" sz="4000" dirty="0" smtClean="0"/>
              <a:t>A hit with the kids!</a:t>
            </a:r>
            <a:endParaRPr lang="en-CA" sz="4000" dirty="0"/>
          </a:p>
        </p:txBody>
      </p:sp>
      <p:pic>
        <p:nvPicPr>
          <p:cNvPr id="16386" name="Picture 2" descr="C:\Users\chrisbennington\Desktop\Masters\Ferry pictures\IMG_2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948" y="908720"/>
            <a:ext cx="4353948" cy="5805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6050395"/>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20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n-US" dirty="0" smtClean="0"/>
              <a:t>Coastal Café Express</a:t>
            </a:r>
            <a:endParaRPr lang="en-CA" dirty="0"/>
          </a:p>
        </p:txBody>
      </p:sp>
      <p:pic>
        <p:nvPicPr>
          <p:cNvPr id="27650" name="Picture 2" descr="C:\Users\chrisbennington\Desktop\Masters\Ferry pictures\IMG_2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60" y="1556792"/>
            <a:ext cx="6144683" cy="4608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6285345"/>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709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4028"/>
          </a:xfrm>
        </p:spPr>
        <p:txBody>
          <a:bodyPr/>
          <a:lstStyle/>
          <a:p>
            <a:r>
              <a:rPr lang="en-US" dirty="0" smtClean="0"/>
              <a:t>The Viewing Areas</a:t>
            </a:r>
            <a:endParaRPr lang="en-CA" dirty="0"/>
          </a:p>
        </p:txBody>
      </p:sp>
      <p:pic>
        <p:nvPicPr>
          <p:cNvPr id="17410" name="Picture 2" descr="C:\Users\chrisbennington\Desktop\Masters\Ferry pictures\IMG_22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68116"/>
            <a:ext cx="6120680" cy="45905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6285345"/>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9551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r>
              <a:rPr lang="en-US" dirty="0" smtClean="0"/>
              <a:t>Infant Play Area</a:t>
            </a:r>
            <a:endParaRPr lang="en-CA" dirty="0"/>
          </a:p>
        </p:txBody>
      </p:sp>
      <p:pic>
        <p:nvPicPr>
          <p:cNvPr id="18434" name="Picture 2" descr="C:\Users\chrisbennington\Desktop\Masters\Ferry pictures\IMG_2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28800"/>
            <a:ext cx="6048672" cy="4536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6285345"/>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5761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n-US" dirty="0" smtClean="0"/>
              <a:t>Tourism Information</a:t>
            </a:r>
            <a:endParaRPr lang="en-CA" dirty="0"/>
          </a:p>
        </p:txBody>
      </p:sp>
      <p:pic>
        <p:nvPicPr>
          <p:cNvPr id="19458" name="Picture 2" descr="C:\Users\chrisbennington\Desktop\Masters\Ferry pictures\IMG_22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04" y="1556792"/>
            <a:ext cx="3546415" cy="472855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chrisbennington\Desktop\Masters\Ferry pictures\IMG_22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556792"/>
            <a:ext cx="3546415" cy="47285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hrisbennington\Desktop\Masters\Ferry pictures\bc Ferries logo.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4409" y="6388100"/>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677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r>
              <a:rPr lang="en-US" dirty="0" smtClean="0"/>
              <a:t>Facts and Figures about the Ferry</a:t>
            </a:r>
            <a:endParaRPr lang="en-CA" dirty="0"/>
          </a:p>
        </p:txBody>
      </p:sp>
      <p:pic>
        <p:nvPicPr>
          <p:cNvPr id="4098" name="Picture 2" descr="C:\Users\chrisbennington\Desktop\Masters\Ferry pictures\IMG_23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658" y="1711720"/>
            <a:ext cx="6520249" cy="4741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659" y="1707014"/>
            <a:ext cx="6520249" cy="851572"/>
          </a:xfrm>
          <a:prstGeom prst="rect">
            <a:avLst/>
          </a:prstGeom>
        </p:spPr>
      </p:pic>
      <p:pic>
        <p:nvPicPr>
          <p:cNvPr id="6" name="Picture 3" descr="C:\Users\chrisbennington\Desktop\Masters\Ferry pictures\bc Ferries logo.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208" y="5983436"/>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9644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n-US" dirty="0" smtClean="0"/>
              <a:t>Passages Gift Shop</a:t>
            </a:r>
            <a:endParaRPr lang="en-CA" dirty="0"/>
          </a:p>
        </p:txBody>
      </p:sp>
      <p:pic>
        <p:nvPicPr>
          <p:cNvPr id="20482" name="Picture 2" descr="C:\Users\chrisbennington\Desktop\Masters\Ferry pictures\IMG_2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180" y="1628800"/>
            <a:ext cx="595266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4973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4176464" cy="2220856"/>
          </a:xfrm>
        </p:spPr>
        <p:txBody>
          <a:bodyPr>
            <a:normAutofit fontScale="90000"/>
          </a:bodyPr>
          <a:lstStyle/>
          <a:p>
            <a:r>
              <a:rPr lang="en-US" dirty="0" smtClean="0"/>
              <a:t>Lots of great gift ideas and souvenirs!</a:t>
            </a:r>
            <a:endParaRPr lang="en-CA" dirty="0"/>
          </a:p>
        </p:txBody>
      </p:sp>
      <p:pic>
        <p:nvPicPr>
          <p:cNvPr id="21506" name="Picture 2" descr="C:\Users\chrisbennington\Desktop\Masters\Ferry pictures\IMG_23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736" y="762000"/>
            <a:ext cx="4572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6153150"/>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14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lstStyle/>
          <a:p>
            <a:r>
              <a:rPr lang="en-US" dirty="0" smtClean="0"/>
              <a:t>Kids Zone - Arcade</a:t>
            </a:r>
            <a:endParaRPr lang="en-CA" dirty="0"/>
          </a:p>
        </p:txBody>
      </p:sp>
      <p:pic>
        <p:nvPicPr>
          <p:cNvPr id="22530" name="Picture 2" descr="C:\Users\chrisbennington\Desktop\Masters\Ferry pictures\IMG_2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00808"/>
            <a:ext cx="6120680" cy="459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271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chrisbennington\Desktop\Masters\Ferry pictures\IMG_2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36712"/>
            <a:ext cx="7048235" cy="5286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3722" y="6179934"/>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2639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r>
              <a:rPr lang="en-US" dirty="0" smtClean="0"/>
              <a:t>Front Observation Lounge</a:t>
            </a:r>
            <a:endParaRPr lang="en-CA" dirty="0"/>
          </a:p>
        </p:txBody>
      </p:sp>
      <p:pic>
        <p:nvPicPr>
          <p:cNvPr id="24578" name="Picture 2" descr="C:\Users\chrisbennington\Desktop\Masters\Ferry pictures\IMG_2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28800"/>
            <a:ext cx="5976664" cy="4482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409" y="6295557"/>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71234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chrisbennington\Desktop\Masters\Ferry pictures\IMG_2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71706"/>
            <a:ext cx="7560840" cy="567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839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Tour</a:t>
            </a:r>
            <a:endParaRPr lang="en-CA" dirty="0"/>
          </a:p>
        </p:txBody>
      </p:sp>
      <p:sp>
        <p:nvSpPr>
          <p:cNvPr id="3" name="Content Placeholder 2"/>
          <p:cNvSpPr>
            <a:spLocks noGrp="1"/>
          </p:cNvSpPr>
          <p:nvPr>
            <p:ph idx="1"/>
          </p:nvPr>
        </p:nvSpPr>
        <p:spPr>
          <a:xfrm>
            <a:off x="576536" y="2027196"/>
            <a:ext cx="2339280" cy="4389120"/>
          </a:xfrm>
        </p:spPr>
        <p:txBody>
          <a:bodyPr>
            <a:normAutofit/>
          </a:bodyPr>
          <a:lstStyle/>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That concludes our BC Ferries Tour!</a:t>
            </a:r>
          </a:p>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If you wish to view it again press the BC Ferries icon. </a:t>
            </a:r>
            <a:endParaRPr lang="en-CA"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602" name="Picture 2" descr="C:\Users\chrisbennington\Desktop\Masters\Ferry pictures\IMG_2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134465"/>
            <a:ext cx="5400600" cy="4050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79" y="6134100"/>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7368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229600" cy="2736304"/>
          </a:xfrm>
        </p:spPr>
        <p:txBody>
          <a:bodyPr>
            <a:normAutofit/>
          </a:bodyPr>
          <a:lstStyle/>
          <a:p>
            <a:pPr algn="ctr"/>
            <a:r>
              <a:rPr lang="en-US" dirty="0" smtClean="0"/>
              <a:t>Sorry. </a:t>
            </a:r>
            <a:br>
              <a:rPr lang="en-US" dirty="0" smtClean="0"/>
            </a:br>
            <a:r>
              <a:rPr lang="en-US" dirty="0" smtClean="0"/>
              <a:t>This area is off limits for </a:t>
            </a:r>
            <a:br>
              <a:rPr lang="en-US" dirty="0" smtClean="0"/>
            </a:br>
            <a:r>
              <a:rPr lang="en-US" dirty="0" smtClean="0"/>
              <a:t>ferry passengers.</a:t>
            </a:r>
            <a:endParaRPr lang="en-CA" dirty="0"/>
          </a:p>
        </p:txBody>
      </p:sp>
      <p:pic>
        <p:nvPicPr>
          <p:cNvPr id="5" name="Picture 3" descr="C:\Users\chrisbennington\Desktop\Masters\Ferry pictures\bc Ferries logo.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844824"/>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396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8084" y="908720"/>
            <a:ext cx="3672408" cy="938368"/>
          </a:xfrm>
        </p:spPr>
        <p:txBody>
          <a:bodyPr>
            <a:normAutofit/>
          </a:bodyPr>
          <a:lstStyle/>
          <a:p>
            <a:r>
              <a:rPr lang="en-US" dirty="0" smtClean="0"/>
              <a:t>Pick your tour</a:t>
            </a:r>
            <a:endParaRPr lang="en-CA" dirty="0"/>
          </a:p>
        </p:txBody>
      </p:sp>
      <p:pic>
        <p:nvPicPr>
          <p:cNvPr id="2050" name="Picture 2" descr="C:\Users\chrisbennington\Desktop\Masters\Ferry pictures\IMG_22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1434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2132856"/>
            <a:ext cx="3456384" cy="3693319"/>
          </a:xfrm>
          <a:prstGeom prst="rect">
            <a:avLst/>
          </a:prstGeom>
          <a:noFill/>
        </p:spPr>
        <p:txBody>
          <a:bodyPr wrap="square" rtlCol="0">
            <a:sp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Using the ships directory choose where you would like to go on the ship. You may click on areas of the map or the legends first column below.</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You may also wish to just follow the prescribed tour. If so just hit the next slide button.</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To return to this directory simply click the following button at the bottom of the slides. </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a:hlinkClick r:id="rId4" action="ppaction://hlinksldjump"/>
          </p:cNvPr>
          <p:cNvSpPr txBox="1"/>
          <p:nvPr/>
        </p:nvSpPr>
        <p:spPr>
          <a:xfrm>
            <a:off x="683568" y="3294276"/>
            <a:ext cx="576064" cy="710788"/>
          </a:xfrm>
          <a:prstGeom prst="rect">
            <a:avLst/>
          </a:prstGeom>
          <a:noFill/>
        </p:spPr>
        <p:txBody>
          <a:bodyPr wrap="square" rtlCol="0">
            <a:normAutofit/>
          </a:bodyPr>
          <a:lstStyle/>
          <a:p>
            <a:endParaRPr lang="en-CA" dirty="0"/>
          </a:p>
        </p:txBody>
      </p:sp>
      <p:sp>
        <p:nvSpPr>
          <p:cNvPr id="6" name="TextBox 5">
            <a:hlinkClick r:id="rId5" action="ppaction://hlinksldjump"/>
          </p:cNvPr>
          <p:cNvSpPr txBox="1"/>
          <p:nvPr/>
        </p:nvSpPr>
        <p:spPr>
          <a:xfrm>
            <a:off x="2195736" y="3284984"/>
            <a:ext cx="792088" cy="720080"/>
          </a:xfrm>
          <a:prstGeom prst="rect">
            <a:avLst/>
          </a:prstGeom>
          <a:noFill/>
        </p:spPr>
        <p:txBody>
          <a:bodyPr wrap="square" rtlCol="0">
            <a:normAutofit/>
          </a:bodyPr>
          <a:lstStyle/>
          <a:p>
            <a:endParaRPr lang="en-CA" dirty="0"/>
          </a:p>
        </p:txBody>
      </p:sp>
      <p:sp>
        <p:nvSpPr>
          <p:cNvPr id="7" name="TextBox 6">
            <a:hlinkClick r:id="rId6" action="ppaction://hlinksldjump"/>
          </p:cNvPr>
          <p:cNvSpPr txBox="1"/>
          <p:nvPr/>
        </p:nvSpPr>
        <p:spPr>
          <a:xfrm>
            <a:off x="3491880" y="3356992"/>
            <a:ext cx="288032" cy="576064"/>
          </a:xfrm>
          <a:prstGeom prst="rect">
            <a:avLst/>
          </a:prstGeom>
          <a:noFill/>
        </p:spPr>
        <p:txBody>
          <a:bodyPr wrap="square" rtlCol="0">
            <a:normAutofit/>
          </a:bodyPr>
          <a:lstStyle/>
          <a:p>
            <a:endParaRPr lang="en-CA" dirty="0"/>
          </a:p>
        </p:txBody>
      </p:sp>
      <p:sp>
        <p:nvSpPr>
          <p:cNvPr id="9" name="TextBox 8">
            <a:hlinkClick r:id="rId7" action="ppaction://hlinksldjump"/>
          </p:cNvPr>
          <p:cNvSpPr txBox="1"/>
          <p:nvPr/>
        </p:nvSpPr>
        <p:spPr>
          <a:xfrm>
            <a:off x="3347864" y="3501008"/>
            <a:ext cx="144016" cy="295729"/>
          </a:xfrm>
          <a:prstGeom prst="rect">
            <a:avLst/>
          </a:prstGeom>
          <a:noFill/>
        </p:spPr>
        <p:txBody>
          <a:bodyPr wrap="square" rtlCol="0">
            <a:normAutofit fontScale="85000" lnSpcReduction="20000"/>
          </a:bodyPr>
          <a:lstStyle/>
          <a:p>
            <a:endParaRPr lang="en-CA" dirty="0"/>
          </a:p>
        </p:txBody>
      </p:sp>
      <p:sp>
        <p:nvSpPr>
          <p:cNvPr id="10" name="TextBox 9">
            <a:hlinkClick r:id="rId8" action="ppaction://hlinksldjump"/>
          </p:cNvPr>
          <p:cNvSpPr txBox="1"/>
          <p:nvPr/>
        </p:nvSpPr>
        <p:spPr>
          <a:xfrm>
            <a:off x="3347864" y="3356993"/>
            <a:ext cx="144016" cy="148644"/>
          </a:xfrm>
          <a:prstGeom prst="rect">
            <a:avLst/>
          </a:prstGeom>
          <a:noFill/>
        </p:spPr>
        <p:txBody>
          <a:bodyPr wrap="square" rtlCol="0">
            <a:normAutofit fontScale="25000" lnSpcReduction="20000"/>
          </a:bodyPr>
          <a:lstStyle/>
          <a:p>
            <a:endParaRPr lang="en-CA" dirty="0"/>
          </a:p>
        </p:txBody>
      </p:sp>
      <p:sp>
        <p:nvSpPr>
          <p:cNvPr id="11" name="TextBox 10">
            <a:hlinkClick r:id="rId8" action="ppaction://hlinksldjump"/>
          </p:cNvPr>
          <p:cNvSpPr txBox="1"/>
          <p:nvPr/>
        </p:nvSpPr>
        <p:spPr>
          <a:xfrm>
            <a:off x="3356248" y="3796737"/>
            <a:ext cx="144016" cy="148644"/>
          </a:xfrm>
          <a:prstGeom prst="rect">
            <a:avLst/>
          </a:prstGeom>
          <a:noFill/>
        </p:spPr>
        <p:txBody>
          <a:bodyPr wrap="square" rtlCol="0">
            <a:normAutofit fontScale="25000" lnSpcReduction="20000"/>
          </a:bodyPr>
          <a:lstStyle/>
          <a:p>
            <a:endParaRPr lang="en-CA" dirty="0"/>
          </a:p>
        </p:txBody>
      </p:sp>
      <p:sp>
        <p:nvSpPr>
          <p:cNvPr id="12" name="TextBox 11"/>
          <p:cNvSpPr txBox="1"/>
          <p:nvPr/>
        </p:nvSpPr>
        <p:spPr>
          <a:xfrm>
            <a:off x="3779912" y="3294276"/>
            <a:ext cx="504056" cy="710788"/>
          </a:xfrm>
          <a:prstGeom prst="rect">
            <a:avLst/>
          </a:prstGeom>
          <a:noFill/>
        </p:spPr>
        <p:txBody>
          <a:bodyPr wrap="square" rtlCol="0">
            <a:normAutofit/>
          </a:bodyPr>
          <a:lstStyle/>
          <a:p>
            <a:endParaRPr lang="en-CA" dirty="0"/>
          </a:p>
        </p:txBody>
      </p:sp>
      <p:sp>
        <p:nvSpPr>
          <p:cNvPr id="13" name="TextBox 12">
            <a:hlinkClick r:id="rId9" action="ppaction://hlinksldjump"/>
          </p:cNvPr>
          <p:cNvSpPr txBox="1"/>
          <p:nvPr/>
        </p:nvSpPr>
        <p:spPr>
          <a:xfrm>
            <a:off x="1547664" y="2204864"/>
            <a:ext cx="1440160" cy="576064"/>
          </a:xfrm>
          <a:prstGeom prst="rect">
            <a:avLst/>
          </a:prstGeom>
          <a:noFill/>
        </p:spPr>
        <p:txBody>
          <a:bodyPr wrap="square" rtlCol="0">
            <a:normAutofit/>
          </a:bodyPr>
          <a:lstStyle/>
          <a:p>
            <a:endParaRPr lang="en-CA" dirty="0"/>
          </a:p>
        </p:txBody>
      </p:sp>
      <p:sp>
        <p:nvSpPr>
          <p:cNvPr id="14" name="TextBox 13"/>
          <p:cNvSpPr txBox="1"/>
          <p:nvPr/>
        </p:nvSpPr>
        <p:spPr>
          <a:xfrm>
            <a:off x="3059832" y="2640461"/>
            <a:ext cx="144016" cy="148644"/>
          </a:xfrm>
          <a:prstGeom prst="rect">
            <a:avLst/>
          </a:prstGeom>
          <a:noFill/>
        </p:spPr>
        <p:txBody>
          <a:bodyPr wrap="square" rtlCol="0">
            <a:normAutofit fontScale="25000" lnSpcReduction="20000"/>
          </a:bodyPr>
          <a:lstStyle/>
          <a:p>
            <a:endParaRPr lang="en-CA" dirty="0"/>
          </a:p>
        </p:txBody>
      </p:sp>
      <p:sp>
        <p:nvSpPr>
          <p:cNvPr id="15" name="TextBox 14"/>
          <p:cNvSpPr txBox="1"/>
          <p:nvPr/>
        </p:nvSpPr>
        <p:spPr>
          <a:xfrm>
            <a:off x="3059832" y="2204864"/>
            <a:ext cx="144016" cy="148644"/>
          </a:xfrm>
          <a:prstGeom prst="rect">
            <a:avLst/>
          </a:prstGeom>
          <a:noFill/>
        </p:spPr>
        <p:txBody>
          <a:bodyPr wrap="square" rtlCol="0">
            <a:normAutofit fontScale="25000" lnSpcReduction="20000"/>
          </a:bodyPr>
          <a:lstStyle/>
          <a:p>
            <a:endParaRPr lang="en-CA" dirty="0"/>
          </a:p>
        </p:txBody>
      </p:sp>
      <p:sp>
        <p:nvSpPr>
          <p:cNvPr id="16" name="TextBox 15">
            <a:hlinkClick r:id="rId10" action="ppaction://hlinksldjump"/>
          </p:cNvPr>
          <p:cNvSpPr txBox="1"/>
          <p:nvPr/>
        </p:nvSpPr>
        <p:spPr>
          <a:xfrm>
            <a:off x="1043608" y="2204864"/>
            <a:ext cx="432048" cy="584241"/>
          </a:xfrm>
          <a:prstGeom prst="rect">
            <a:avLst/>
          </a:prstGeom>
          <a:noFill/>
        </p:spPr>
        <p:txBody>
          <a:bodyPr wrap="square" rtlCol="0">
            <a:normAutofit/>
          </a:bodyPr>
          <a:lstStyle/>
          <a:p>
            <a:endParaRPr lang="en-CA" dirty="0"/>
          </a:p>
        </p:txBody>
      </p:sp>
      <p:sp>
        <p:nvSpPr>
          <p:cNvPr id="17" name="TextBox 16">
            <a:hlinkClick r:id="rId11" action="ppaction://hlinksldjump"/>
          </p:cNvPr>
          <p:cNvSpPr txBox="1"/>
          <p:nvPr/>
        </p:nvSpPr>
        <p:spPr>
          <a:xfrm>
            <a:off x="604567" y="2204864"/>
            <a:ext cx="432048" cy="584241"/>
          </a:xfrm>
          <a:prstGeom prst="rect">
            <a:avLst/>
          </a:prstGeom>
          <a:noFill/>
        </p:spPr>
        <p:txBody>
          <a:bodyPr wrap="square" rtlCol="0">
            <a:normAutofit/>
          </a:bodyPr>
          <a:lstStyle/>
          <a:p>
            <a:endParaRPr lang="en-CA" dirty="0"/>
          </a:p>
        </p:txBody>
      </p:sp>
      <p:sp>
        <p:nvSpPr>
          <p:cNvPr id="18" name="TextBox 17">
            <a:hlinkClick r:id="rId12" action="ppaction://hlinksldjump"/>
          </p:cNvPr>
          <p:cNvSpPr txBox="1"/>
          <p:nvPr/>
        </p:nvSpPr>
        <p:spPr>
          <a:xfrm>
            <a:off x="3311860" y="2261105"/>
            <a:ext cx="1260140" cy="519823"/>
          </a:xfrm>
          <a:prstGeom prst="rect">
            <a:avLst/>
          </a:prstGeom>
          <a:noFill/>
        </p:spPr>
        <p:txBody>
          <a:bodyPr wrap="square" rtlCol="0">
            <a:normAutofit/>
          </a:bodyPr>
          <a:lstStyle/>
          <a:p>
            <a:endParaRPr lang="en-CA" dirty="0"/>
          </a:p>
        </p:txBody>
      </p:sp>
      <p:sp>
        <p:nvSpPr>
          <p:cNvPr id="19" name="TextBox 18">
            <a:hlinkClick r:id="rId12" action="ppaction://hlinksldjump"/>
          </p:cNvPr>
          <p:cNvSpPr txBox="1"/>
          <p:nvPr/>
        </p:nvSpPr>
        <p:spPr>
          <a:xfrm>
            <a:off x="4283968" y="3316182"/>
            <a:ext cx="360040" cy="710788"/>
          </a:xfrm>
          <a:prstGeom prst="rect">
            <a:avLst/>
          </a:prstGeom>
          <a:noFill/>
        </p:spPr>
        <p:txBody>
          <a:bodyPr wrap="square" rtlCol="0">
            <a:normAutofit/>
          </a:bodyPr>
          <a:lstStyle/>
          <a:p>
            <a:endParaRPr lang="en-CA" dirty="0"/>
          </a:p>
        </p:txBody>
      </p:sp>
      <p:sp>
        <p:nvSpPr>
          <p:cNvPr id="20" name="TextBox 19">
            <a:hlinkClick r:id="rId12" action="ppaction://hlinksldjump"/>
          </p:cNvPr>
          <p:cNvSpPr txBox="1"/>
          <p:nvPr/>
        </p:nvSpPr>
        <p:spPr>
          <a:xfrm>
            <a:off x="1691680" y="3425517"/>
            <a:ext cx="504056" cy="507540"/>
          </a:xfrm>
          <a:prstGeom prst="rect">
            <a:avLst/>
          </a:prstGeom>
          <a:noFill/>
        </p:spPr>
        <p:txBody>
          <a:bodyPr wrap="square" rtlCol="0">
            <a:normAutofit/>
          </a:bodyPr>
          <a:lstStyle/>
          <a:p>
            <a:endParaRPr lang="en-CA" dirty="0"/>
          </a:p>
        </p:txBody>
      </p:sp>
      <p:sp>
        <p:nvSpPr>
          <p:cNvPr id="21" name="TextBox 20">
            <a:hlinkClick r:id="rId13" action="ppaction://hlinksldjump"/>
          </p:cNvPr>
          <p:cNvSpPr txBox="1"/>
          <p:nvPr/>
        </p:nvSpPr>
        <p:spPr>
          <a:xfrm>
            <a:off x="1475656" y="2789105"/>
            <a:ext cx="3096344" cy="144222"/>
          </a:xfrm>
          <a:prstGeom prst="rect">
            <a:avLst/>
          </a:prstGeom>
          <a:noFill/>
        </p:spPr>
        <p:txBody>
          <a:bodyPr wrap="square" rtlCol="0">
            <a:normAutofit fontScale="25000" lnSpcReduction="20000"/>
          </a:bodyPr>
          <a:lstStyle/>
          <a:p>
            <a:endParaRPr lang="en-CA" dirty="0"/>
          </a:p>
        </p:txBody>
      </p:sp>
      <p:sp>
        <p:nvSpPr>
          <p:cNvPr id="22" name="TextBox 21">
            <a:hlinkClick r:id="rId13" action="ppaction://hlinksldjump"/>
          </p:cNvPr>
          <p:cNvSpPr txBox="1"/>
          <p:nvPr/>
        </p:nvSpPr>
        <p:spPr>
          <a:xfrm>
            <a:off x="1475656" y="2093009"/>
            <a:ext cx="3096344" cy="144222"/>
          </a:xfrm>
          <a:prstGeom prst="rect">
            <a:avLst/>
          </a:prstGeom>
          <a:noFill/>
        </p:spPr>
        <p:txBody>
          <a:bodyPr wrap="square" rtlCol="0">
            <a:normAutofit fontScale="25000" lnSpcReduction="20000"/>
          </a:bodyPr>
          <a:lstStyle/>
          <a:p>
            <a:endParaRPr lang="en-CA" dirty="0"/>
          </a:p>
        </p:txBody>
      </p:sp>
      <p:sp>
        <p:nvSpPr>
          <p:cNvPr id="23" name="TextBox 22">
            <a:hlinkClick r:id="rId14" action="ppaction://hlinksldjump"/>
          </p:cNvPr>
          <p:cNvSpPr txBox="1"/>
          <p:nvPr/>
        </p:nvSpPr>
        <p:spPr>
          <a:xfrm>
            <a:off x="719572" y="1412776"/>
            <a:ext cx="3420380" cy="216230"/>
          </a:xfrm>
          <a:prstGeom prst="rect">
            <a:avLst/>
          </a:prstGeom>
          <a:noFill/>
        </p:spPr>
        <p:txBody>
          <a:bodyPr wrap="square" rtlCol="0">
            <a:normAutofit fontScale="55000" lnSpcReduction="20000"/>
          </a:bodyPr>
          <a:lstStyle/>
          <a:p>
            <a:endParaRPr lang="en-CA" dirty="0"/>
          </a:p>
        </p:txBody>
      </p:sp>
      <p:sp>
        <p:nvSpPr>
          <p:cNvPr id="24" name="TextBox 23">
            <a:hlinkClick r:id="rId5" action="ppaction://hlinksldjump"/>
          </p:cNvPr>
          <p:cNvSpPr txBox="1"/>
          <p:nvPr/>
        </p:nvSpPr>
        <p:spPr>
          <a:xfrm>
            <a:off x="427419" y="4646068"/>
            <a:ext cx="832213" cy="144222"/>
          </a:xfrm>
          <a:prstGeom prst="rect">
            <a:avLst/>
          </a:prstGeom>
          <a:noFill/>
        </p:spPr>
        <p:txBody>
          <a:bodyPr wrap="square" rtlCol="0">
            <a:normAutofit fontScale="25000" lnSpcReduction="20000"/>
          </a:bodyPr>
          <a:lstStyle/>
          <a:p>
            <a:endParaRPr lang="en-CA" dirty="0"/>
          </a:p>
        </p:txBody>
      </p:sp>
      <p:sp>
        <p:nvSpPr>
          <p:cNvPr id="25" name="TextBox 24">
            <a:hlinkClick r:id="rId7" action="ppaction://hlinksldjump"/>
          </p:cNvPr>
          <p:cNvSpPr txBox="1"/>
          <p:nvPr/>
        </p:nvSpPr>
        <p:spPr>
          <a:xfrm>
            <a:off x="579819" y="4798468"/>
            <a:ext cx="967845" cy="144222"/>
          </a:xfrm>
          <a:prstGeom prst="rect">
            <a:avLst/>
          </a:prstGeom>
          <a:noFill/>
        </p:spPr>
        <p:txBody>
          <a:bodyPr wrap="square" rtlCol="0">
            <a:normAutofit fontScale="25000" lnSpcReduction="20000"/>
          </a:bodyPr>
          <a:lstStyle/>
          <a:p>
            <a:endParaRPr lang="en-CA" dirty="0"/>
          </a:p>
        </p:txBody>
      </p:sp>
      <p:sp>
        <p:nvSpPr>
          <p:cNvPr id="26" name="TextBox 25">
            <a:hlinkClick r:id="rId15" action="ppaction://hlinksldjump"/>
          </p:cNvPr>
          <p:cNvSpPr txBox="1"/>
          <p:nvPr/>
        </p:nvSpPr>
        <p:spPr>
          <a:xfrm>
            <a:off x="575376" y="4942690"/>
            <a:ext cx="972288" cy="144222"/>
          </a:xfrm>
          <a:prstGeom prst="rect">
            <a:avLst/>
          </a:prstGeom>
          <a:noFill/>
        </p:spPr>
        <p:txBody>
          <a:bodyPr wrap="square" rtlCol="0">
            <a:normAutofit fontScale="25000" lnSpcReduction="20000"/>
          </a:bodyPr>
          <a:lstStyle/>
          <a:p>
            <a:endParaRPr lang="en-CA" dirty="0"/>
          </a:p>
        </p:txBody>
      </p:sp>
      <p:sp>
        <p:nvSpPr>
          <p:cNvPr id="27" name="TextBox 26">
            <a:hlinkClick r:id="rId8" action="ppaction://hlinksldjump"/>
          </p:cNvPr>
          <p:cNvSpPr txBox="1"/>
          <p:nvPr/>
        </p:nvSpPr>
        <p:spPr>
          <a:xfrm>
            <a:off x="579819" y="5086912"/>
            <a:ext cx="535797" cy="144222"/>
          </a:xfrm>
          <a:prstGeom prst="rect">
            <a:avLst/>
          </a:prstGeom>
          <a:noFill/>
        </p:spPr>
        <p:txBody>
          <a:bodyPr wrap="square" rtlCol="0">
            <a:normAutofit fontScale="25000" lnSpcReduction="20000"/>
          </a:bodyPr>
          <a:lstStyle/>
          <a:p>
            <a:endParaRPr lang="en-CA" dirty="0"/>
          </a:p>
        </p:txBody>
      </p:sp>
      <p:sp>
        <p:nvSpPr>
          <p:cNvPr id="28" name="TextBox 27">
            <a:hlinkClick r:id="rId6" action="ppaction://hlinksldjump"/>
          </p:cNvPr>
          <p:cNvSpPr txBox="1"/>
          <p:nvPr/>
        </p:nvSpPr>
        <p:spPr>
          <a:xfrm>
            <a:off x="579818" y="5231134"/>
            <a:ext cx="895838" cy="110046"/>
          </a:xfrm>
          <a:prstGeom prst="rect">
            <a:avLst/>
          </a:prstGeom>
          <a:noFill/>
        </p:spPr>
        <p:txBody>
          <a:bodyPr wrap="square" rtlCol="0">
            <a:normAutofit fontScale="25000" lnSpcReduction="20000"/>
          </a:bodyPr>
          <a:lstStyle/>
          <a:p>
            <a:endParaRPr lang="en-CA" dirty="0"/>
          </a:p>
        </p:txBody>
      </p:sp>
      <p:sp>
        <p:nvSpPr>
          <p:cNvPr id="29" name="TextBox 28">
            <a:hlinkClick r:id="rId16" action="ppaction://hlinksldjump"/>
          </p:cNvPr>
          <p:cNvSpPr txBox="1"/>
          <p:nvPr/>
        </p:nvSpPr>
        <p:spPr>
          <a:xfrm>
            <a:off x="579818" y="5383534"/>
            <a:ext cx="895838" cy="110046"/>
          </a:xfrm>
          <a:prstGeom prst="rect">
            <a:avLst/>
          </a:prstGeom>
          <a:noFill/>
        </p:spPr>
        <p:txBody>
          <a:bodyPr wrap="square" rtlCol="0">
            <a:normAutofit fontScale="25000" lnSpcReduction="20000"/>
          </a:bodyPr>
          <a:lstStyle/>
          <a:p>
            <a:endParaRPr lang="en-CA" dirty="0"/>
          </a:p>
        </p:txBody>
      </p:sp>
      <p:pic>
        <p:nvPicPr>
          <p:cNvPr id="2051" name="Picture 3" descr="C:\Users\chrisbennington\Desktop\Masters\Ferry pictures\bc Ferries logo.jp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33938" y="6083300"/>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62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64328"/>
          </a:xfrm>
        </p:spPr>
        <p:txBody>
          <a:bodyPr>
            <a:normAutofit fontScale="90000"/>
          </a:bodyPr>
          <a:lstStyle/>
          <a:p>
            <a:r>
              <a:rPr lang="en-US" dirty="0" smtClean="0"/>
              <a:t>Vehicle Decks</a:t>
            </a:r>
            <a:endParaRPr lang="en-CA" dirty="0"/>
          </a:p>
        </p:txBody>
      </p:sp>
      <p:pic>
        <p:nvPicPr>
          <p:cNvPr id="5122" name="Picture 2" descr="C:\Users\chrisbennington\Desktop\Masters\Ferry pictures\IMG_2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68416"/>
            <a:ext cx="6327798" cy="4745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3938" y="6318250"/>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78092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11" y="1124744"/>
            <a:ext cx="3898776" cy="1143000"/>
          </a:xfrm>
        </p:spPr>
        <p:txBody>
          <a:bodyPr>
            <a:normAutofit fontScale="90000"/>
          </a:bodyPr>
          <a:lstStyle/>
          <a:p>
            <a:r>
              <a:rPr lang="en-US" dirty="0" smtClean="0"/>
              <a:t>Stairways to the upper decks.</a:t>
            </a:r>
            <a:endParaRPr lang="en-CA" dirty="0"/>
          </a:p>
        </p:txBody>
      </p:sp>
      <p:pic>
        <p:nvPicPr>
          <p:cNvPr id="6146" name="Picture 2" descr="C:\Users\chrisbennington\Desktop\Masters\Ferry pictures\IMG_2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877708"/>
            <a:ext cx="4247964" cy="56639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6071761"/>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1228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11172"/>
            <a:ext cx="3826768" cy="1143000"/>
          </a:xfrm>
        </p:spPr>
        <p:txBody>
          <a:bodyPr/>
          <a:lstStyle/>
          <a:p>
            <a:r>
              <a:rPr lang="en-US" dirty="0" smtClean="0"/>
              <a:t>Outside Decks</a:t>
            </a:r>
            <a:endParaRPr lang="en-CA" dirty="0"/>
          </a:p>
        </p:txBody>
      </p:sp>
      <p:pic>
        <p:nvPicPr>
          <p:cNvPr id="7170" name="Picture 2" descr="C:\Users\chrisbennington\Desktop\Masters\Ferry pictures\IMG_22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811172"/>
            <a:ext cx="4427643" cy="590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6912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hrisbennington\Desktop\Masters\Ferry pictures\IMG_22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678873"/>
            <a:ext cx="457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317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risbennington\Desktop\Masters\Ferry pictures\IMG_22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768540"/>
            <a:ext cx="7056784" cy="5292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bennington\Desktop\Masters\Ferry pictures\bc Ferries logo.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6195291"/>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787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Rear Observation Deck</a:t>
            </a:r>
            <a:endParaRPr lang="en-CA" dirty="0"/>
          </a:p>
        </p:txBody>
      </p:sp>
      <p:pic>
        <p:nvPicPr>
          <p:cNvPr id="9218" name="Picture 2" descr="C:\Users\chrisbennington\Desktop\Masters\Ferry pictures\IMG_2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029214"/>
            <a:ext cx="3150350" cy="420046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chrisbennington\Desktop\Masters\Ferry pictures\IMG_22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72" y="2029214"/>
            <a:ext cx="5583856" cy="4187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hrisbennington\Desktop\Masters\Ferry pictures\bc Ferries logo.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0961" y="6388100"/>
            <a:ext cx="30607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53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TotalTime>
  <Words>1698</Words>
  <Application>Microsoft Office PowerPoint</Application>
  <PresentationFormat>On-screen Show (4:3)</PresentationFormat>
  <Paragraphs>95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BC Ferries Virtual Tour</vt:lpstr>
      <vt:lpstr>Facts and Figures about the Ferry</vt:lpstr>
      <vt:lpstr>Pick your tour</vt:lpstr>
      <vt:lpstr>Vehicle Decks</vt:lpstr>
      <vt:lpstr>Stairways to the upper decks.</vt:lpstr>
      <vt:lpstr>Outside Decks</vt:lpstr>
      <vt:lpstr>PowerPoint Presentation</vt:lpstr>
      <vt:lpstr>PowerPoint Presentation</vt:lpstr>
      <vt:lpstr>Rear Observation Deck</vt:lpstr>
      <vt:lpstr>Map of our Route</vt:lpstr>
      <vt:lpstr>Seawest Lounge</vt:lpstr>
      <vt:lpstr>Pacific Buffet</vt:lpstr>
      <vt:lpstr>Costal Cafe </vt:lpstr>
      <vt:lpstr>PowerPoint Presentation</vt:lpstr>
      <vt:lpstr>The Pirate Ship Meal.  A hit with the kids!</vt:lpstr>
      <vt:lpstr>Coastal Café Express</vt:lpstr>
      <vt:lpstr>The Viewing Areas</vt:lpstr>
      <vt:lpstr>Infant Play Area</vt:lpstr>
      <vt:lpstr>Tourism Information</vt:lpstr>
      <vt:lpstr>Passages Gift Shop</vt:lpstr>
      <vt:lpstr>Lots of great gift ideas and souvenirs!</vt:lpstr>
      <vt:lpstr>Kids Zone - Arcade</vt:lpstr>
      <vt:lpstr>PowerPoint Presentation</vt:lpstr>
      <vt:lpstr>Front Observation Lounge</vt:lpstr>
      <vt:lpstr>PowerPoint Presentation</vt:lpstr>
      <vt:lpstr>The End of the Tour</vt:lpstr>
      <vt:lpstr>Sorry.  This area is off limits for  ferry passengers.</vt:lpstr>
    </vt:vector>
  </TitlesOfParts>
  <Company>srsd119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Ferries Virtual Tour</dc:title>
  <dc:creator>Bennington, Chris</dc:creator>
  <cp:lastModifiedBy>Bennington, Chris</cp:lastModifiedBy>
  <cp:revision>29</cp:revision>
  <dcterms:created xsi:type="dcterms:W3CDTF">2016-07-27T20:27:28Z</dcterms:created>
  <dcterms:modified xsi:type="dcterms:W3CDTF">2016-07-28T00:19:39Z</dcterms:modified>
</cp:coreProperties>
</file>